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</p:sldIdLst>
  <p:sldSz cy="6858000" cx="12192000"/>
  <p:notesSz cx="6858000" cy="9144000"/>
  <p:embeddedFontLst>
    <p:embeddedFont>
      <p:font typeface="Play"/>
      <p:regular r:id="rId59"/>
      <p:bold r:id="rId60"/>
    </p:embeddedFont>
    <p:embeddedFont>
      <p:font typeface="Niconne"/>
      <p:regular r:id="rId61"/>
    </p:embeddedFont>
    <p:embeddedFont>
      <p:font typeface="Lugrasimo"/>
      <p:regular r:id="rId62"/>
    </p:embeddedFont>
    <p:embeddedFont>
      <p:font typeface="Mogra"/>
      <p:regular r:id="rId63"/>
    </p:embeddedFont>
    <p:embeddedFont>
      <p:font typeface="Lora"/>
      <p:regular r:id="rId64"/>
      <p:bold r:id="rId65"/>
      <p:italic r:id="rId66"/>
      <p:boldItalic r:id="rId67"/>
    </p:embeddedFont>
    <p:embeddedFont>
      <p:font typeface="Borel"/>
      <p:regular r:id="rId68"/>
    </p:embeddedFont>
    <p:embeddedFont>
      <p:font typeface="Black Han Sans"/>
      <p:regular r:id="rId69"/>
    </p:embeddedFont>
    <p:embeddedFont>
      <p:font typeface="Alumni Sans"/>
      <p:regular r:id="rId70"/>
      <p:bold r:id="rId71"/>
      <p:italic r:id="rId72"/>
      <p:boldItalic r:id="rId7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74" roundtripDataSignature="AMtx7mjFZN5nZQg91IfUm+L9A4i/79rcf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font" Target="fonts/AlumniSans-boldItalic.fntdata"/><Relationship Id="rId72" Type="http://schemas.openxmlformats.org/officeDocument/2006/relationships/font" Target="fonts/AlumniSans-italic.fntdata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74" Type="http://customschemas.google.com/relationships/presentationmetadata" Target="metadata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71" Type="http://schemas.openxmlformats.org/officeDocument/2006/relationships/font" Target="fonts/AlumniSans-bold.fntdata"/><Relationship Id="rId70" Type="http://schemas.openxmlformats.org/officeDocument/2006/relationships/font" Target="fonts/AlumniSans-regular.fntdata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font" Target="fonts/Lugrasimo-regular.fntdata"/><Relationship Id="rId61" Type="http://schemas.openxmlformats.org/officeDocument/2006/relationships/font" Target="fonts/Niconne-regular.fntdata"/><Relationship Id="rId20" Type="http://schemas.openxmlformats.org/officeDocument/2006/relationships/slide" Target="slides/slide16.xml"/><Relationship Id="rId64" Type="http://schemas.openxmlformats.org/officeDocument/2006/relationships/font" Target="fonts/Lora-regular.fntdata"/><Relationship Id="rId63" Type="http://schemas.openxmlformats.org/officeDocument/2006/relationships/font" Target="fonts/Mogra-regular.fntdata"/><Relationship Id="rId22" Type="http://schemas.openxmlformats.org/officeDocument/2006/relationships/slide" Target="slides/slide18.xml"/><Relationship Id="rId66" Type="http://schemas.openxmlformats.org/officeDocument/2006/relationships/font" Target="fonts/Lora-italic.fntdata"/><Relationship Id="rId21" Type="http://schemas.openxmlformats.org/officeDocument/2006/relationships/slide" Target="slides/slide17.xml"/><Relationship Id="rId65" Type="http://schemas.openxmlformats.org/officeDocument/2006/relationships/font" Target="fonts/Lora-bold.fntdata"/><Relationship Id="rId24" Type="http://schemas.openxmlformats.org/officeDocument/2006/relationships/slide" Target="slides/slide20.xml"/><Relationship Id="rId68" Type="http://schemas.openxmlformats.org/officeDocument/2006/relationships/font" Target="fonts/Borel-regular.fntdata"/><Relationship Id="rId23" Type="http://schemas.openxmlformats.org/officeDocument/2006/relationships/slide" Target="slides/slide19.xml"/><Relationship Id="rId67" Type="http://schemas.openxmlformats.org/officeDocument/2006/relationships/font" Target="fonts/Lora-boldItalic.fntdata"/><Relationship Id="rId60" Type="http://schemas.openxmlformats.org/officeDocument/2006/relationships/font" Target="fonts/Play-bold.fntdata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font" Target="fonts/BlackHanSans-regular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font" Target="fonts/Play-regular.fntdata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45c394bab6_2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345c394bab6_2_5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45c394bab6_2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g345c394bab6_2_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345c394bab6_2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345c394bab6_2_8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45c394bab6_2_1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45c394bab6_2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4" name="Google Shape;344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45c394bab6_2_10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45c394bab6_2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345c394bab6_2_1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345c394bab6_2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9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1" name="Google Shape;591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345c394bab6_2_11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0" name="Google Shape;610;g345c394bab6_2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9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7" name="Google Shape;667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0" name="Google Shape;680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3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4" name="Google Shape;724;p3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3" name="Google Shape;743;p3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6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" name="Google Shape;757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8" name="Google Shape;758;p3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" name="Google Shape;773;p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g345c394bab6_2_1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8" name="Google Shape;788;g345c394bab6_2_1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2" name="Google Shape;792;p4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2" name="Google Shape;812;p4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8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0" name="Google Shape;830;p4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8" name="Google Shape;848;p4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1" name="Google Shape;861;p4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2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4" name="Google Shape;874;p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9" name="Google Shape;889;p4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g345c394bab6_2_12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0" name="Google Shape;910;g345c394bab6_2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4" name="Google Shape;914;p4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45c394bab6_2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345c394bab6_2_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45c394bab6_2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g345c394bab6_2_3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5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5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5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5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5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5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5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5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6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6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6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6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5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5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5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5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35" name="Google Shape;35;p5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5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5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5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5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5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5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5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5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5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5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5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5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5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5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5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5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5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5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b="0" i="0" sz="4400" u="none" cap="none" strike="noStrik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4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4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4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" name="Google Shape;10;p4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png"/><Relationship Id="rId4" Type="http://schemas.openxmlformats.org/officeDocument/2006/relationships/image" Target="../media/image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18.png"/><Relationship Id="rId6" Type="http://schemas.openxmlformats.org/officeDocument/2006/relationships/image" Target="../media/image16.png"/><Relationship Id="rId7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1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22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png"/><Relationship Id="rId4" Type="http://schemas.openxmlformats.org/officeDocument/2006/relationships/image" Target="../media/image8.png"/><Relationship Id="rId5" Type="http://schemas.openxmlformats.org/officeDocument/2006/relationships/image" Target="../media/image2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1.png"/><Relationship Id="rId4" Type="http://schemas.openxmlformats.org/officeDocument/2006/relationships/image" Target="../media/image8.png"/><Relationship Id="rId5" Type="http://schemas.openxmlformats.org/officeDocument/2006/relationships/image" Target="../media/image1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1.png"/><Relationship Id="rId4" Type="http://schemas.openxmlformats.org/officeDocument/2006/relationships/image" Target="../media/image8.png"/><Relationship Id="rId5" Type="http://schemas.openxmlformats.org/officeDocument/2006/relationships/image" Target="../media/image1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1.png"/><Relationship Id="rId4" Type="http://schemas.openxmlformats.org/officeDocument/2006/relationships/image" Target="../media/image8.png"/><Relationship Id="rId5" Type="http://schemas.openxmlformats.org/officeDocument/2006/relationships/image" Target="../media/image1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1.png"/><Relationship Id="rId4" Type="http://schemas.openxmlformats.org/officeDocument/2006/relationships/image" Target="../media/image8.png"/><Relationship Id="rId5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1.png"/><Relationship Id="rId4" Type="http://schemas.openxmlformats.org/officeDocument/2006/relationships/image" Target="../media/image8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Relationship Id="rId5" Type="http://schemas.openxmlformats.org/officeDocument/2006/relationships/image" Target="../media/image19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21.png"/><Relationship Id="rId4" Type="http://schemas.openxmlformats.org/officeDocument/2006/relationships/image" Target="../media/image1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2.png"/><Relationship Id="rId4" Type="http://schemas.openxmlformats.org/officeDocument/2006/relationships/image" Target="../media/image20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/>
          <p:nvPr/>
        </p:nvSpPr>
        <p:spPr>
          <a:xfrm rot="-152149">
            <a:off x="1156482" y="544293"/>
            <a:ext cx="10197986" cy="5772601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"/>
          <p:cNvSpPr/>
          <p:nvPr/>
        </p:nvSpPr>
        <p:spPr>
          <a:xfrm rot="-123735">
            <a:off x="1320179" y="789946"/>
            <a:ext cx="9653953" cy="538760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"/>
          <p:cNvSpPr/>
          <p:nvPr/>
        </p:nvSpPr>
        <p:spPr>
          <a:xfrm rot="5267327">
            <a:off x="3642891" y="-120859"/>
            <a:ext cx="536499" cy="3218697"/>
          </a:xfrm>
          <a:prstGeom prst="trapezoid">
            <a:avLst>
              <a:gd fmla="val 13759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"/>
          <p:cNvSpPr txBox="1"/>
          <p:nvPr/>
        </p:nvSpPr>
        <p:spPr>
          <a:xfrm>
            <a:off x="2370274" y="1270375"/>
            <a:ext cx="7425000" cy="45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-IT" sz="2100">
                <a:solidFill>
                  <a:schemeClr val="lt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sz="2100">
              <a:solidFill>
                <a:schemeClr val="lt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it-IT" u="none" cap="none" strike="noStrike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Mettiamo a disposizione delle parrocchie e degli oratori, alcune slide che siano di supporto e sostegno durante le diverse presentazioni del progetto Cre-Grest in comunità. </a:t>
            </a:r>
            <a:endParaRPr>
              <a:latin typeface="Lora"/>
              <a:ea typeface="Lora"/>
              <a:cs typeface="Lora"/>
              <a:sym typeface="Lo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In particolare, abbiamo pensato a 3 destinatari:</a:t>
            </a:r>
            <a:endParaRPr>
              <a:latin typeface="Lora"/>
              <a:ea typeface="Lora"/>
              <a:cs typeface="Lora"/>
              <a:sym typeface="Lora"/>
            </a:endParaRPr>
          </a:p>
          <a:p>
            <a:pPr indent="-317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ora"/>
              <a:buAutoNum type="arabicPeriod"/>
            </a:pPr>
            <a: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Gli adolescenti che saranno animatori</a:t>
            </a:r>
            <a:endParaRPr>
              <a:latin typeface="Lora"/>
              <a:ea typeface="Lora"/>
              <a:cs typeface="Lora"/>
              <a:sym typeface="Lora"/>
            </a:endParaRPr>
          </a:p>
          <a:p>
            <a:pPr indent="-317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ora"/>
              <a:buAutoNum type="arabicPeriod"/>
            </a:pPr>
            <a: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Le famiglie </a:t>
            </a:r>
            <a:b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(sia degli adolescenti che dei minori iscritti al Cre-Grest)</a:t>
            </a:r>
            <a:endParaRPr>
              <a:latin typeface="Lora"/>
              <a:ea typeface="Lora"/>
              <a:cs typeface="Lora"/>
              <a:sym typeface="Lora"/>
            </a:endParaRPr>
          </a:p>
          <a:p>
            <a:pPr indent="-3175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ora"/>
              <a:buAutoNum type="arabicPeriod"/>
            </a:pPr>
            <a: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La comunità civile e parrocchiale. </a:t>
            </a:r>
            <a:endParaRPr>
              <a:latin typeface="Lora"/>
              <a:ea typeface="Lora"/>
              <a:cs typeface="Lora"/>
              <a:sym typeface="Lora"/>
            </a:endParaRPr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Le trovate una di seguito all’altra, facilmente estrapolabili e personalizzabili per rispondere alle esigenze specifiche di ogni realtà. Il formato è volutamente power point per permettervi di modificarle come meglio credete. </a:t>
            </a:r>
            <a:endParaRPr>
              <a:latin typeface="Lora"/>
              <a:ea typeface="Lora"/>
              <a:cs typeface="Lora"/>
              <a:sym typeface="Lo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Non preoccupatevi se alcune si ripeteranno, le questioni di senso e di fondo del progetto sono da condividere il più possibile!! La presentazione del tema anticipa tutto il resto perché utilizzabile per tutti i destinatari.</a:t>
            </a:r>
            <a:endParaRPr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-2286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Google Shape;213;g345c394bab6_2_51"/>
          <p:cNvGrpSpPr/>
          <p:nvPr/>
        </p:nvGrpSpPr>
        <p:grpSpPr>
          <a:xfrm rot="-180568">
            <a:off x="1320217" y="3616435"/>
            <a:ext cx="8987812" cy="5798279"/>
            <a:chOff x="1281779" y="3868691"/>
            <a:chExt cx="8988000" cy="5798400"/>
          </a:xfrm>
        </p:grpSpPr>
        <p:sp>
          <p:nvSpPr>
            <p:cNvPr id="214" name="Google Shape;214;g345c394bab6_2_51"/>
            <p:cNvSpPr/>
            <p:nvPr/>
          </p:nvSpPr>
          <p:spPr>
            <a:xfrm rot="5157744">
              <a:off x="3174623" y="2446300"/>
              <a:ext cx="5202312" cy="8643182"/>
            </a:xfrm>
            <a:prstGeom prst="trapezoid">
              <a:avLst>
                <a:gd fmla="val 21561" name="adj"/>
              </a:avLst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g345c394bab6_2_51"/>
            <p:cNvSpPr/>
            <p:nvPr/>
          </p:nvSpPr>
          <p:spPr>
            <a:xfrm rot="5342108">
              <a:off x="3464807" y="2809281"/>
              <a:ext cx="4632057" cy="8069350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g345c394bab6_2_51"/>
            <p:cNvSpPr/>
            <p:nvPr/>
          </p:nvSpPr>
          <p:spPr>
            <a:xfrm rot="5240753">
              <a:off x="3617080" y="2809283"/>
              <a:ext cx="4632169" cy="8069376"/>
            </a:xfrm>
            <a:prstGeom prst="trapezoid">
              <a:avLst>
                <a:gd fmla="val 18474" name="adj"/>
              </a:avLst>
            </a:prstGeom>
            <a:noFill/>
            <a:ln cap="flat" cmpd="sng" w="28575">
              <a:solidFill>
                <a:srgbClr val="C6D42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7" name="Google Shape;217;g345c394bab6_2_51"/>
          <p:cNvGrpSpPr/>
          <p:nvPr/>
        </p:nvGrpSpPr>
        <p:grpSpPr>
          <a:xfrm>
            <a:off x="7705801" y="1605459"/>
            <a:ext cx="9679200" cy="7223100"/>
            <a:chOff x="7990051" y="1670459"/>
            <a:chExt cx="9679200" cy="7223100"/>
          </a:xfrm>
        </p:grpSpPr>
        <p:sp>
          <p:nvSpPr>
            <p:cNvPr id="218" name="Google Shape;218;g345c394bab6_2_51"/>
            <p:cNvSpPr/>
            <p:nvPr/>
          </p:nvSpPr>
          <p:spPr>
            <a:xfrm rot="4519311">
              <a:off x="10228512" y="960405"/>
              <a:ext cx="5202279" cy="8643208"/>
            </a:xfrm>
            <a:prstGeom prst="trapezoid">
              <a:avLst>
                <a:gd fmla="val 21561" name="adj"/>
              </a:avLst>
            </a:prstGeom>
            <a:solidFill>
              <a:srgbClr val="E33D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3CB28D"/>
                </a:solidFill>
              </a:endParaRPr>
            </a:p>
          </p:txBody>
        </p:sp>
        <p:sp>
          <p:nvSpPr>
            <p:cNvPr id="219" name="Google Shape;219;g345c394bab6_2_51"/>
            <p:cNvSpPr/>
            <p:nvPr/>
          </p:nvSpPr>
          <p:spPr>
            <a:xfrm rot="4703675">
              <a:off x="10532670" y="1320992"/>
              <a:ext cx="4631893" cy="8069425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g345c394bab6_2_51"/>
            <p:cNvSpPr/>
            <p:nvPr/>
          </p:nvSpPr>
          <p:spPr>
            <a:xfrm rot="4502093">
              <a:off x="10684263" y="1198209"/>
              <a:ext cx="4631899" cy="8069281"/>
            </a:xfrm>
            <a:prstGeom prst="trapezoid">
              <a:avLst>
                <a:gd fmla="val 23257" name="adj"/>
              </a:avLst>
            </a:prstGeom>
            <a:noFill/>
            <a:ln cap="flat" cmpd="sng" w="28575">
              <a:solidFill>
                <a:srgbClr val="E33D8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1" name="Google Shape;221;g345c394bab6_2_51"/>
          <p:cNvSpPr/>
          <p:nvPr/>
        </p:nvSpPr>
        <p:spPr>
          <a:xfrm rot="5400000">
            <a:off x="3343075" y="-8274275"/>
            <a:ext cx="5920500" cy="14959800"/>
          </a:xfrm>
          <a:prstGeom prst="trapezoid">
            <a:avLst>
              <a:gd fmla="val 15773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g345c394bab6_2_51"/>
          <p:cNvSpPr txBox="1"/>
          <p:nvPr/>
        </p:nvSpPr>
        <p:spPr>
          <a:xfrm>
            <a:off x="2039150" y="4829700"/>
            <a:ext cx="52992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NE COSTITUÌ DODICI – CHE CHIAMÒ APOSTOLI -, PERCHÉ STESSERO CON LUI… </a:t>
            </a:r>
            <a:b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COSTITUÌ DUNQUE I DODICI: SIMONE, AL QUALE IMPOSE IL NOME DI PIETRO, POI GIACOMO… </a:t>
            </a:r>
            <a:b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(Marco 3, 14-16)</a:t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223" name="Google Shape;223;g345c394bab6_2_51"/>
          <p:cNvSpPr txBox="1"/>
          <p:nvPr/>
        </p:nvSpPr>
        <p:spPr>
          <a:xfrm rot="-503370">
            <a:off x="8578988" y="3867329"/>
            <a:ext cx="4638739" cy="1323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SIMBOLO</a:t>
            </a:r>
            <a:endParaRPr sz="28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CORNO</a:t>
            </a:r>
            <a:endParaRPr sz="44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224" name="Google Shape;224;g345c394bab6_2_51" title="Materiale per Diocesi SFUMATURA VERDE CHIARO8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6015090">
            <a:off x="-3214525" y="-4720244"/>
            <a:ext cx="9005797" cy="9005797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g345c394bab6_2_51"/>
          <p:cNvSpPr txBox="1"/>
          <p:nvPr/>
        </p:nvSpPr>
        <p:spPr>
          <a:xfrm>
            <a:off x="0" y="147500"/>
            <a:ext cx="121920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61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il</a:t>
            </a:r>
            <a:r>
              <a:rPr b="1" lang="it-IT" sz="60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 </a:t>
            </a:r>
            <a:r>
              <a:rPr b="1" lang="it-IT" sz="9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RADUNO</a:t>
            </a:r>
            <a:endParaRPr sz="1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100">
              <a:solidFill>
                <a:schemeClr val="lt1"/>
              </a:solidFill>
              <a:latin typeface="Lugrasimo"/>
              <a:ea typeface="Lugrasimo"/>
              <a:cs typeface="Lugrasimo"/>
              <a:sym typeface="Lugrasimo"/>
            </a:endParaRPr>
          </a:p>
        </p:txBody>
      </p:sp>
      <p:pic>
        <p:nvPicPr>
          <p:cNvPr id="226" name="Google Shape;226;g345c394bab6_2_51" title="corno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499216">
            <a:off x="9005200" y="3816612"/>
            <a:ext cx="3041126" cy="3041126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g345c394bab6_2_51"/>
          <p:cNvSpPr txBox="1"/>
          <p:nvPr/>
        </p:nvSpPr>
        <p:spPr>
          <a:xfrm>
            <a:off x="736300" y="1957926"/>
            <a:ext cx="104649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CI RADUNIAMO </a:t>
            </a:r>
            <a:r>
              <a:rPr lang="it-IT" sz="28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PERCHÉ:</a:t>
            </a:r>
            <a:endParaRPr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Abbiamo risposto alla stessa chiamata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Ci incontriamo come fratelli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Come comunità è più bello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oogle Shape;232;g345c394bab6_2_69"/>
          <p:cNvGrpSpPr/>
          <p:nvPr/>
        </p:nvGrpSpPr>
        <p:grpSpPr>
          <a:xfrm rot="-180568">
            <a:off x="1320217" y="3616435"/>
            <a:ext cx="8987812" cy="5798279"/>
            <a:chOff x="1281779" y="3868691"/>
            <a:chExt cx="8988000" cy="5798400"/>
          </a:xfrm>
        </p:grpSpPr>
        <p:sp>
          <p:nvSpPr>
            <p:cNvPr id="233" name="Google Shape;233;g345c394bab6_2_69"/>
            <p:cNvSpPr/>
            <p:nvPr/>
          </p:nvSpPr>
          <p:spPr>
            <a:xfrm rot="5157744">
              <a:off x="3174623" y="2446300"/>
              <a:ext cx="5202312" cy="8643182"/>
            </a:xfrm>
            <a:prstGeom prst="trapezoid">
              <a:avLst>
                <a:gd fmla="val 21561" name="adj"/>
              </a:avLst>
            </a:prstGeom>
            <a:solidFill>
              <a:srgbClr val="E33D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g345c394bab6_2_69"/>
            <p:cNvSpPr/>
            <p:nvPr/>
          </p:nvSpPr>
          <p:spPr>
            <a:xfrm rot="5342108">
              <a:off x="3464807" y="2809281"/>
              <a:ext cx="4632057" cy="8069350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g345c394bab6_2_69"/>
            <p:cNvSpPr/>
            <p:nvPr/>
          </p:nvSpPr>
          <p:spPr>
            <a:xfrm rot="5240753">
              <a:off x="3617080" y="2809283"/>
              <a:ext cx="4632169" cy="8069376"/>
            </a:xfrm>
            <a:prstGeom prst="trapezoid">
              <a:avLst>
                <a:gd fmla="val 18474" name="adj"/>
              </a:avLst>
            </a:prstGeom>
            <a:noFill/>
            <a:ln cap="flat" cmpd="sng" w="28575">
              <a:solidFill>
                <a:srgbClr val="E33D8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6" name="Google Shape;236;g345c394bab6_2_69"/>
          <p:cNvGrpSpPr/>
          <p:nvPr/>
        </p:nvGrpSpPr>
        <p:grpSpPr>
          <a:xfrm>
            <a:off x="7705801" y="1605459"/>
            <a:ext cx="9679200" cy="7223100"/>
            <a:chOff x="7990051" y="1670459"/>
            <a:chExt cx="9679200" cy="7223100"/>
          </a:xfrm>
        </p:grpSpPr>
        <p:sp>
          <p:nvSpPr>
            <p:cNvPr id="237" name="Google Shape;237;g345c394bab6_2_69"/>
            <p:cNvSpPr/>
            <p:nvPr/>
          </p:nvSpPr>
          <p:spPr>
            <a:xfrm rot="4519311">
              <a:off x="10228512" y="960405"/>
              <a:ext cx="5202279" cy="8643208"/>
            </a:xfrm>
            <a:prstGeom prst="trapezoid">
              <a:avLst>
                <a:gd fmla="val 21561" name="adj"/>
              </a:avLst>
            </a:prstGeom>
            <a:solidFill>
              <a:srgbClr val="F8A93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3CB28D"/>
                </a:solidFill>
              </a:endParaRPr>
            </a:p>
          </p:txBody>
        </p:sp>
        <p:sp>
          <p:nvSpPr>
            <p:cNvPr id="238" name="Google Shape;238;g345c394bab6_2_69"/>
            <p:cNvSpPr/>
            <p:nvPr/>
          </p:nvSpPr>
          <p:spPr>
            <a:xfrm rot="4703675">
              <a:off x="10532670" y="1320992"/>
              <a:ext cx="4631893" cy="8069425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g345c394bab6_2_69"/>
            <p:cNvSpPr/>
            <p:nvPr/>
          </p:nvSpPr>
          <p:spPr>
            <a:xfrm rot="4502093">
              <a:off x="10684263" y="1198209"/>
              <a:ext cx="4631899" cy="8069281"/>
            </a:xfrm>
            <a:prstGeom prst="trapezoid">
              <a:avLst>
                <a:gd fmla="val 23257" name="adj"/>
              </a:avLst>
            </a:prstGeom>
            <a:noFill/>
            <a:ln cap="flat" cmpd="sng" w="28575">
              <a:solidFill>
                <a:srgbClr val="F8A93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40" name="Google Shape;240;g345c394bab6_2_69"/>
          <p:cNvSpPr/>
          <p:nvPr/>
        </p:nvSpPr>
        <p:spPr>
          <a:xfrm rot="5400000">
            <a:off x="3343075" y="-8274275"/>
            <a:ext cx="5920500" cy="14959800"/>
          </a:xfrm>
          <a:prstGeom prst="trapezoid">
            <a:avLst>
              <a:gd fmla="val 15773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345c394bab6_2_69"/>
          <p:cNvSpPr txBox="1"/>
          <p:nvPr/>
        </p:nvSpPr>
        <p:spPr>
          <a:xfrm>
            <a:off x="2039150" y="4829700"/>
            <a:ext cx="59289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GESÙ SI ALZÒ DA TAVOLA, DEPOSE LE VESTI, PRESE UN ASCIUGAMANO E SE LO CINSE ATTORNO ALLA VITA. POI VERSÒ DELL’ACQUA NEL CATINO E COMINCIÒ A LAVARE I PIEDI DEI DISCEPOLI E AD ASCIUGARLI CON L’ASCIUGAMANO DI CUI SI ERA CINTO. </a:t>
            </a:r>
            <a:endParaRPr sz="16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(Giovanni 13, 3-5)</a:t>
            </a:r>
            <a:endParaRPr sz="16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242" name="Google Shape;242;g345c394bab6_2_69"/>
          <p:cNvSpPr txBox="1"/>
          <p:nvPr/>
        </p:nvSpPr>
        <p:spPr>
          <a:xfrm rot="-503370">
            <a:off x="8578988" y="3867329"/>
            <a:ext cx="4638739" cy="1323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SIMBOLO</a:t>
            </a:r>
            <a:endParaRPr sz="2800">
              <a:solidFill>
                <a:srgbClr val="F8A938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GREMBIULE</a:t>
            </a:r>
            <a:endParaRPr sz="4400">
              <a:solidFill>
                <a:srgbClr val="F8A938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F8A938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243" name="Google Shape;243;g345c394bab6_2_69" title="Materiale per Diocesi SFUMATURA FUCSIA8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6015090">
            <a:off x="-3214525" y="-4720244"/>
            <a:ext cx="9005797" cy="9005797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g345c394bab6_2_69"/>
          <p:cNvSpPr txBox="1"/>
          <p:nvPr/>
        </p:nvSpPr>
        <p:spPr>
          <a:xfrm>
            <a:off x="0" y="147500"/>
            <a:ext cx="121920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61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il</a:t>
            </a:r>
            <a:r>
              <a:rPr b="1" lang="it-IT" sz="60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 </a:t>
            </a:r>
            <a:r>
              <a:rPr b="1" lang="it-IT" sz="9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RITO</a:t>
            </a:r>
            <a:endParaRPr sz="1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100">
              <a:solidFill>
                <a:schemeClr val="lt1"/>
              </a:solidFill>
              <a:latin typeface="Lugrasimo"/>
              <a:ea typeface="Lugrasimo"/>
              <a:cs typeface="Lugrasimo"/>
              <a:sym typeface="Lugrasimo"/>
            </a:endParaRPr>
          </a:p>
        </p:txBody>
      </p:sp>
      <p:pic>
        <p:nvPicPr>
          <p:cNvPr id="245" name="Google Shape;245;g345c394bab6_2_69" title="grembiule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499216">
            <a:off x="9023525" y="4369637"/>
            <a:ext cx="3041126" cy="3041126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g345c394bab6_2_69"/>
          <p:cNvSpPr txBox="1"/>
          <p:nvPr/>
        </p:nvSpPr>
        <p:spPr>
          <a:xfrm>
            <a:off x="736300" y="1957926"/>
            <a:ext cx="104649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VIVIAMO IL RITO</a:t>
            </a:r>
            <a:r>
              <a:rPr lang="it-IT" sz="44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 </a:t>
            </a:r>
            <a:r>
              <a:rPr lang="it-IT" sz="28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PERCHÉ:</a:t>
            </a:r>
            <a:endParaRPr>
              <a:solidFill>
                <a:srgbClr val="F8A938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Ci prepariamo a vivere quanto accade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Sperimentiamo la gratuità che serve e che ci serve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Ci alleniamo come uomini e donne </a:t>
            </a:r>
            <a:b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a sentire il mondo come casa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Google Shape;251;g345c394bab6_2_88"/>
          <p:cNvGrpSpPr/>
          <p:nvPr/>
        </p:nvGrpSpPr>
        <p:grpSpPr>
          <a:xfrm rot="-180509">
            <a:off x="508992" y="3280427"/>
            <a:ext cx="10052552" cy="5798279"/>
            <a:chOff x="1281779" y="3868691"/>
            <a:chExt cx="8988000" cy="5798400"/>
          </a:xfrm>
        </p:grpSpPr>
        <p:sp>
          <p:nvSpPr>
            <p:cNvPr id="252" name="Google Shape;252;g345c394bab6_2_88"/>
            <p:cNvSpPr/>
            <p:nvPr/>
          </p:nvSpPr>
          <p:spPr>
            <a:xfrm rot="5157744">
              <a:off x="3174623" y="2446300"/>
              <a:ext cx="5202312" cy="8643182"/>
            </a:xfrm>
            <a:prstGeom prst="trapezoid">
              <a:avLst>
                <a:gd fmla="val 21561" name="adj"/>
              </a:avLst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g345c394bab6_2_88"/>
            <p:cNvSpPr/>
            <p:nvPr/>
          </p:nvSpPr>
          <p:spPr>
            <a:xfrm rot="5342108">
              <a:off x="3464807" y="2809281"/>
              <a:ext cx="4632057" cy="8069350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4" name="Google Shape;254;g345c394bab6_2_88"/>
            <p:cNvSpPr/>
            <p:nvPr/>
          </p:nvSpPr>
          <p:spPr>
            <a:xfrm rot="5240753">
              <a:off x="3617080" y="2809283"/>
              <a:ext cx="4632169" cy="8069376"/>
            </a:xfrm>
            <a:prstGeom prst="trapezoid">
              <a:avLst>
                <a:gd fmla="val 18474" name="adj"/>
              </a:avLst>
            </a:prstGeom>
            <a:noFill/>
            <a:ln cap="flat" cmpd="sng" w="28575">
              <a:solidFill>
                <a:srgbClr val="C6D42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55" name="Google Shape;255;g345c394bab6_2_88"/>
          <p:cNvGrpSpPr/>
          <p:nvPr/>
        </p:nvGrpSpPr>
        <p:grpSpPr>
          <a:xfrm>
            <a:off x="8442175" y="825054"/>
            <a:ext cx="9679200" cy="7747497"/>
            <a:chOff x="7990051" y="1670459"/>
            <a:chExt cx="9679200" cy="7223100"/>
          </a:xfrm>
        </p:grpSpPr>
        <p:sp>
          <p:nvSpPr>
            <p:cNvPr id="256" name="Google Shape;256;g345c394bab6_2_88"/>
            <p:cNvSpPr/>
            <p:nvPr/>
          </p:nvSpPr>
          <p:spPr>
            <a:xfrm rot="4519311">
              <a:off x="10228512" y="960405"/>
              <a:ext cx="5202279" cy="8643208"/>
            </a:xfrm>
            <a:prstGeom prst="trapezoid">
              <a:avLst>
                <a:gd fmla="val 21561" name="adj"/>
              </a:avLst>
            </a:prstGeom>
            <a:solidFill>
              <a:srgbClr val="3CB28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3CB28D"/>
                </a:solidFill>
              </a:endParaRPr>
            </a:p>
          </p:txBody>
        </p:sp>
        <p:sp>
          <p:nvSpPr>
            <p:cNvPr id="257" name="Google Shape;257;g345c394bab6_2_88"/>
            <p:cNvSpPr/>
            <p:nvPr/>
          </p:nvSpPr>
          <p:spPr>
            <a:xfrm rot="4703675">
              <a:off x="10532670" y="1320992"/>
              <a:ext cx="4631893" cy="8069425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8" name="Google Shape;258;g345c394bab6_2_88"/>
            <p:cNvSpPr/>
            <p:nvPr/>
          </p:nvSpPr>
          <p:spPr>
            <a:xfrm rot="4502093">
              <a:off x="10684263" y="1198209"/>
              <a:ext cx="4631899" cy="8069281"/>
            </a:xfrm>
            <a:prstGeom prst="trapezoid">
              <a:avLst>
                <a:gd fmla="val 23257" name="adj"/>
              </a:avLst>
            </a:prstGeom>
            <a:noFill/>
            <a:ln cap="flat" cmpd="sng" w="28575">
              <a:solidFill>
                <a:srgbClr val="3CB28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59" name="Google Shape;259;g345c394bab6_2_88"/>
          <p:cNvSpPr/>
          <p:nvPr/>
        </p:nvSpPr>
        <p:spPr>
          <a:xfrm rot="5400000">
            <a:off x="3343075" y="-8274275"/>
            <a:ext cx="5920500" cy="14959800"/>
          </a:xfrm>
          <a:prstGeom prst="trapezoid">
            <a:avLst>
              <a:gd fmla="val 15773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g345c394bab6_2_88"/>
          <p:cNvSpPr txBox="1"/>
          <p:nvPr/>
        </p:nvSpPr>
        <p:spPr>
          <a:xfrm>
            <a:off x="1282750" y="4493525"/>
            <a:ext cx="7545000" cy="20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TUTTI I CREDENTI STAVANO INSIEME E AVEVANO OGNI COSA IN COMUNE; VENDEVANO LE LORO PROPRIETÀ E SOSTANZE E LE DIVIDEVANO CON TUTTI, SECONDO IL BISOGNO DI CIASCUNO. OGNI GIORNO ERANO PERSEVERANTI INSIEME NEL TEMPIO E, SPEZZANDO IL PANE NELLE CASE, PRENDEVANO CIBO CON LETIZIA E SEMPLICITÀ CI CUORE, LODANDO DIO E GODENDO IL FAVORE DI TUTTO IL POPOLO. </a:t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(Atti 2, 44-47)</a:t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261" name="Google Shape;261;g345c394bab6_2_88"/>
          <p:cNvSpPr txBox="1"/>
          <p:nvPr/>
        </p:nvSpPr>
        <p:spPr>
          <a:xfrm rot="-503370">
            <a:off x="9367413" y="3039304"/>
            <a:ext cx="4638739" cy="1323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SIMBOLO</a:t>
            </a:r>
            <a:endParaRPr sz="28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FIAMMA</a:t>
            </a:r>
            <a:endParaRPr sz="44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262" name="Google Shape;262;g345c394bab6_2_88" title="Materiale per Diocesi SFUMATURA VERDE CHIARO8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6015090">
            <a:off x="-3214525" y="-4720244"/>
            <a:ext cx="9005797" cy="9005797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g345c394bab6_2_88"/>
          <p:cNvSpPr txBox="1"/>
          <p:nvPr/>
        </p:nvSpPr>
        <p:spPr>
          <a:xfrm>
            <a:off x="0" y="147500"/>
            <a:ext cx="121920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61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la</a:t>
            </a:r>
            <a:r>
              <a:rPr b="1" lang="it-IT" sz="60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 </a:t>
            </a:r>
            <a:r>
              <a:rPr b="1" lang="it-IT" sz="9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FESTA</a:t>
            </a:r>
            <a:endParaRPr sz="1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100">
              <a:solidFill>
                <a:schemeClr val="lt1"/>
              </a:solidFill>
              <a:latin typeface="Lugrasimo"/>
              <a:ea typeface="Lugrasimo"/>
              <a:cs typeface="Lugrasimo"/>
              <a:sym typeface="Lugrasimo"/>
            </a:endParaRPr>
          </a:p>
        </p:txBody>
      </p:sp>
      <p:pic>
        <p:nvPicPr>
          <p:cNvPr id="264" name="Google Shape;264;g345c394bab6_2_88" title="fiamma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499216">
            <a:off x="8946850" y="3612837"/>
            <a:ext cx="3041126" cy="3041126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45c394bab6_2_88"/>
          <p:cNvSpPr txBox="1"/>
          <p:nvPr/>
        </p:nvSpPr>
        <p:spPr>
          <a:xfrm>
            <a:off x="736300" y="1957926"/>
            <a:ext cx="104649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FACCIAMO FESTA</a:t>
            </a:r>
            <a:r>
              <a:rPr lang="it-IT" sz="44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 </a:t>
            </a:r>
            <a:r>
              <a:rPr lang="it-IT" sz="28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PERCHÉ:</a:t>
            </a:r>
            <a:endParaRPr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Diciamo grazie dei doni ricevuti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Sentiamo una grande gioia nel cuore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Mettiamo al centro il festeggiato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2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1" name="Google Shape;271;p12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-2369951" y="-2521349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12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3025" y="170772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12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12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5" name="Google Shape;275;p12" title="logo 2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331050" y="-23225"/>
            <a:ext cx="7192474" cy="719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2"/>
          <p:cNvSpPr/>
          <p:nvPr/>
        </p:nvSpPr>
        <p:spPr>
          <a:xfrm rot="-5256245">
            <a:off x="9633011" y="-204539"/>
            <a:ext cx="1004678" cy="3213374"/>
          </a:xfrm>
          <a:prstGeom prst="trapezoid">
            <a:avLst>
              <a:gd fmla="val 10209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12"/>
          <p:cNvSpPr/>
          <p:nvPr/>
        </p:nvSpPr>
        <p:spPr>
          <a:xfrm rot="-5528169">
            <a:off x="8373272" y="348124"/>
            <a:ext cx="1521157" cy="5328103"/>
          </a:xfrm>
          <a:prstGeom prst="trapezoid">
            <a:avLst>
              <a:gd fmla="val 10209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2"/>
          <p:cNvSpPr/>
          <p:nvPr/>
        </p:nvSpPr>
        <p:spPr>
          <a:xfrm rot="5400000">
            <a:off x="8205802" y="-1298655"/>
            <a:ext cx="862500" cy="6679500"/>
          </a:xfrm>
          <a:prstGeom prst="trapezoid">
            <a:avLst>
              <a:gd fmla="val 10209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12"/>
          <p:cNvSpPr/>
          <p:nvPr/>
        </p:nvSpPr>
        <p:spPr>
          <a:xfrm rot="-5400000">
            <a:off x="8907525" y="1360000"/>
            <a:ext cx="1077000" cy="5492100"/>
          </a:xfrm>
          <a:prstGeom prst="trapezoid">
            <a:avLst>
              <a:gd fmla="val 10209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2"/>
          <p:cNvSpPr/>
          <p:nvPr/>
        </p:nvSpPr>
        <p:spPr>
          <a:xfrm rot="5275611">
            <a:off x="8491567" y="1832747"/>
            <a:ext cx="862465" cy="6080756"/>
          </a:xfrm>
          <a:prstGeom prst="trapezoid">
            <a:avLst>
              <a:gd fmla="val 10209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12"/>
          <p:cNvSpPr/>
          <p:nvPr/>
        </p:nvSpPr>
        <p:spPr>
          <a:xfrm rot="-5252861">
            <a:off x="10489341" y="4000879"/>
            <a:ext cx="862390" cy="2864030"/>
          </a:xfrm>
          <a:prstGeom prst="trapezoid">
            <a:avLst>
              <a:gd fmla="val 10209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2"/>
          <p:cNvSpPr txBox="1"/>
          <p:nvPr/>
        </p:nvSpPr>
        <p:spPr>
          <a:xfrm>
            <a:off x="5178149" y="1004700"/>
            <a:ext cx="6549900" cy="48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BUSSIAMO,</a:t>
            </a:r>
            <a:endParaRPr sz="3700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dk1"/>
                </a:solidFill>
                <a:latin typeface="Mogra"/>
                <a:ea typeface="Mogra"/>
                <a:cs typeface="Mogra"/>
                <a:sym typeface="Mogra"/>
              </a:rPr>
              <a:t>entriamo nell’esperienza </a:t>
            </a:r>
            <a:endParaRPr sz="1900"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CON LA CERTEZZA </a:t>
            </a:r>
            <a:endParaRPr sz="37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NON ESSERE SOLI. </a:t>
            </a:r>
            <a:endParaRPr sz="19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Certezza che diventa </a:t>
            </a:r>
            <a:endParaRPr sz="37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LA NOSTRA SPERANZA</a:t>
            </a:r>
            <a:endParaRPr sz="3700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3700">
                <a:solidFill>
                  <a:schemeClr val="dk1"/>
                </a:solidFill>
                <a:latin typeface="Mogra"/>
                <a:ea typeface="Mogra"/>
                <a:cs typeface="Mogra"/>
                <a:sym typeface="Mogra"/>
              </a:rPr>
              <a:t>PIÙ VERA!</a:t>
            </a:r>
            <a:endParaRPr sz="2500">
              <a:solidFill>
                <a:schemeClr val="dk1"/>
              </a:solidFill>
              <a:latin typeface="Mogra"/>
              <a:ea typeface="Mogra"/>
              <a:cs typeface="Mogra"/>
              <a:sym typeface="Mogr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45c394bab6_2_112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3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3" name="Google Shape;293;p13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3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3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13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13"/>
          <p:cNvSpPr/>
          <p:nvPr/>
        </p:nvSpPr>
        <p:spPr>
          <a:xfrm rot="-92052">
            <a:off x="4043854" y="1068367"/>
            <a:ext cx="5557692" cy="1062682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54725" lIns="54725" spcFirstLastPara="1" rIns="54725" wrap="square" tIns="54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38">
              <a:solidFill>
                <a:srgbClr val="C6D429"/>
              </a:solidFill>
            </a:endParaRPr>
          </a:p>
        </p:txBody>
      </p:sp>
      <p:sp>
        <p:nvSpPr>
          <p:cNvPr id="298" name="Google Shape;298;p13"/>
          <p:cNvSpPr/>
          <p:nvPr/>
        </p:nvSpPr>
        <p:spPr>
          <a:xfrm rot="-193858">
            <a:off x="1448207" y="2634611"/>
            <a:ext cx="7382735" cy="1100653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299" name="Google Shape;299;p13"/>
          <p:cNvSpPr txBox="1"/>
          <p:nvPr/>
        </p:nvSpPr>
        <p:spPr>
          <a:xfrm rot="-265574">
            <a:off x="-1393517" y="410157"/>
            <a:ext cx="12645214" cy="10621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Presentazione</a:t>
            </a:r>
            <a:endParaRPr sz="57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300" name="Google Shape;300;p13"/>
          <p:cNvSpPr txBox="1"/>
          <p:nvPr/>
        </p:nvSpPr>
        <p:spPr>
          <a:xfrm rot="-199979">
            <a:off x="1004092" y="5149701"/>
            <a:ext cx="7234437" cy="9234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Consiglio pastorale,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dell’oratorio,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equipe educativa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301" name="Google Shape;301;p13"/>
          <p:cNvSpPr txBox="1"/>
          <p:nvPr/>
        </p:nvSpPr>
        <p:spPr>
          <a:xfrm rot="-61487">
            <a:off x="4119924" y="815804"/>
            <a:ext cx="5585693" cy="1427633"/>
          </a:xfrm>
          <a:prstGeom prst="rect">
            <a:avLst/>
          </a:prstGeom>
          <a:noFill/>
          <a:ln>
            <a:noFill/>
          </a:ln>
        </p:spPr>
        <p:txBody>
          <a:bodyPr anchorCtr="0" anchor="t" bIns="95275" lIns="95275" spcFirstLastPara="1" rIns="95275" wrap="square" tIns="952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002">
                <a:solidFill>
                  <a:schemeClr val="lt1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r>
              <a:rPr b="1" lang="it-IT" sz="8025">
                <a:solidFill>
                  <a:schemeClr val="lt1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5987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CRE-GREST</a:t>
            </a:r>
            <a:endParaRPr sz="5987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02" name="Google Shape;302;p13"/>
          <p:cNvSpPr/>
          <p:nvPr/>
        </p:nvSpPr>
        <p:spPr>
          <a:xfrm rot="-178069">
            <a:off x="1983143" y="3603543"/>
            <a:ext cx="8697265" cy="1167973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76175" lIns="76175" spcFirstLastPara="1" rIns="76175" wrap="square" tIns="761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6"/>
          </a:p>
        </p:txBody>
      </p:sp>
      <p:sp>
        <p:nvSpPr>
          <p:cNvPr id="303" name="Google Shape;303;p13"/>
          <p:cNvSpPr txBox="1"/>
          <p:nvPr/>
        </p:nvSpPr>
        <p:spPr>
          <a:xfrm rot="-287850">
            <a:off x="2138835" y="3479106"/>
            <a:ext cx="8981968" cy="1416764"/>
          </a:xfrm>
          <a:prstGeom prst="rect">
            <a:avLst/>
          </a:prstGeom>
          <a:noFill/>
          <a:ln>
            <a:noFill/>
          </a:ln>
        </p:spPr>
        <p:txBody>
          <a:bodyPr anchorCtr="0" anchor="t" bIns="66300" lIns="132600" spcFirstLastPara="1" rIns="132600" wrap="square" tIns="663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8333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PARROCCHIALE</a:t>
            </a:r>
            <a:endParaRPr sz="5221">
              <a:solidFill>
                <a:srgbClr val="E33D8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3"/>
          <p:cNvSpPr txBox="1"/>
          <p:nvPr/>
        </p:nvSpPr>
        <p:spPr>
          <a:xfrm rot="-134118">
            <a:off x="3413367" y="4931034"/>
            <a:ext cx="8099263" cy="89287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6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prima di avviare il tutto</a:t>
            </a:r>
            <a:endParaRPr sz="46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305" name="Google Shape;305;p13"/>
          <p:cNvSpPr txBox="1"/>
          <p:nvPr/>
        </p:nvSpPr>
        <p:spPr>
          <a:xfrm rot="-287833">
            <a:off x="1547094" y="2148768"/>
            <a:ext cx="8462344" cy="1745799"/>
          </a:xfrm>
          <a:prstGeom prst="rect">
            <a:avLst/>
          </a:prstGeom>
          <a:noFill/>
          <a:ln>
            <a:noFill/>
          </a:ln>
        </p:spPr>
        <p:txBody>
          <a:bodyPr anchorCtr="0" anchor="t" bIns="62450" lIns="124950" spcFirstLastPara="1" rIns="124950" wrap="square" tIns="624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alla</a:t>
            </a:r>
            <a:r>
              <a:rPr b="1" lang="it-IT" sz="10523">
                <a:solidFill>
                  <a:srgbClr val="E33D8B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7851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COMUNITA’</a:t>
            </a:r>
            <a:r>
              <a:rPr b="1" lang="it-IT" sz="10523">
                <a:solidFill>
                  <a:srgbClr val="E33D8B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endParaRPr sz="4919">
              <a:solidFill>
                <a:srgbClr val="E33D8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4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1" name="Google Shape;311;p14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14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4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14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14"/>
          <p:cNvSpPr/>
          <p:nvPr/>
        </p:nvSpPr>
        <p:spPr>
          <a:xfrm>
            <a:off x="3413199" y="-1477825"/>
            <a:ext cx="4972200" cy="3445500"/>
          </a:xfrm>
          <a:prstGeom prst="trapezoid">
            <a:avLst>
              <a:gd fmla="val 13559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316" name="Google Shape;316;p14"/>
          <p:cNvSpPr/>
          <p:nvPr/>
        </p:nvSpPr>
        <p:spPr>
          <a:xfrm rot="-110163">
            <a:off x="3454843" y="-1586822"/>
            <a:ext cx="4700413" cy="3380593"/>
          </a:xfrm>
          <a:prstGeom prst="trapezoid">
            <a:avLst>
              <a:gd fmla="val 14359" name="adj"/>
            </a:avLst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317" name="Google Shape;317;p14"/>
          <p:cNvSpPr txBox="1"/>
          <p:nvPr/>
        </p:nvSpPr>
        <p:spPr>
          <a:xfrm>
            <a:off x="1035957" y="2171849"/>
            <a:ext cx="103926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È UN PROGETTO EDUCATIVO E PASTORALE </a:t>
            </a:r>
            <a:b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DA DECLINARE NEL PROPRIO ORATORIO</a:t>
            </a:r>
            <a:endParaRPr sz="5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È UN’ESPERIENZA DI COMUNITÀ DA VIVERE </a:t>
            </a:r>
            <a:endParaRPr sz="5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  <a:t>È UN TEMPO DI CURA DA SPERIMENTARE </a:t>
            </a:r>
            <a:b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  <a:t>DA PROTAGONISTI</a:t>
            </a:r>
            <a:endParaRPr sz="500">
              <a:solidFill>
                <a:srgbClr val="FF9900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È UN SERVIZIO ECCLESIALE </a:t>
            </a:r>
            <a:b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RIVOLTO ALLE FAMIGLIE</a:t>
            </a:r>
            <a:endParaRPr sz="5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318" name="Google Shape;318;p14"/>
          <p:cNvSpPr txBox="1"/>
          <p:nvPr/>
        </p:nvSpPr>
        <p:spPr>
          <a:xfrm rot="-199979">
            <a:off x="1045892" y="5692867"/>
            <a:ext cx="7234437" cy="5541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Punto 5: altro legato al contesto specifico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319" name="Google Shape;319;p14"/>
          <p:cNvSpPr/>
          <p:nvPr/>
        </p:nvSpPr>
        <p:spPr>
          <a:xfrm rot="-279287">
            <a:off x="1699500" y="2113159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20" name="Google Shape;320;p14"/>
          <p:cNvSpPr/>
          <p:nvPr/>
        </p:nvSpPr>
        <p:spPr>
          <a:xfrm rot="324028">
            <a:off x="1555663" y="2969862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21" name="Google Shape;321;p14"/>
          <p:cNvSpPr/>
          <p:nvPr/>
        </p:nvSpPr>
        <p:spPr>
          <a:xfrm rot="690237">
            <a:off x="1929177" y="366089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22" name="Google Shape;322;p14"/>
          <p:cNvSpPr/>
          <p:nvPr/>
        </p:nvSpPr>
        <p:spPr>
          <a:xfrm rot="608733">
            <a:off x="3070317" y="4665384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23" name="Google Shape;323;p14"/>
          <p:cNvSpPr txBox="1"/>
          <p:nvPr/>
        </p:nvSpPr>
        <p:spPr>
          <a:xfrm>
            <a:off x="1944100" y="0"/>
            <a:ext cx="79104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che cosa è </a:t>
            </a:r>
            <a:endParaRPr sz="9600">
              <a:solidFill>
                <a:srgbClr val="E33D8B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CRE-GREST? </a:t>
            </a:r>
            <a:endParaRPr b="1" sz="4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5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29" name="Google Shape;329;p15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15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331" name="Google Shape;331;p15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15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15"/>
          <p:cNvSpPr/>
          <p:nvPr/>
        </p:nvSpPr>
        <p:spPr>
          <a:xfrm>
            <a:off x="1173096" y="-1477825"/>
            <a:ext cx="9798900" cy="3445500"/>
          </a:xfrm>
          <a:prstGeom prst="trapezoid">
            <a:avLst>
              <a:gd fmla="val 13559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334" name="Google Shape;334;p15"/>
          <p:cNvSpPr/>
          <p:nvPr/>
        </p:nvSpPr>
        <p:spPr>
          <a:xfrm rot="-55912">
            <a:off x="1257015" y="-1602586"/>
            <a:ext cx="9260125" cy="3412122"/>
          </a:xfrm>
          <a:prstGeom prst="trapezoid">
            <a:avLst>
              <a:gd fmla="val 14359" name="adj"/>
            </a:avLst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335" name="Google Shape;335;p15"/>
          <p:cNvSpPr txBox="1"/>
          <p:nvPr/>
        </p:nvSpPr>
        <p:spPr>
          <a:xfrm>
            <a:off x="1595750" y="2281650"/>
            <a:ext cx="9696600" cy="38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PERCHÉ I RAGAZZI CI SONO E NOI NON POSSIAMO NON ESSERCI</a:t>
            </a:r>
            <a:endParaRPr sz="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PERCHÉ ABBIAMO QUALCOSA,O MEGLIO QUALCUNO DA ANNUNCIARE</a:t>
            </a:r>
            <a:endParaRPr sz="7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PERCHÉ VOGLIAMO VIVERE ESPERIENZE FRATERNE E COMUNITARIE</a:t>
            </a:r>
            <a:endParaRPr sz="7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PERCHÉ POSSIAMO PRENDERCI DELLE RESPONSABILITÀ</a:t>
            </a:r>
            <a:endParaRPr sz="7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PERCHÉ È UN MODO DIVERSO DI STARE </a:t>
            </a:r>
            <a:endParaRPr sz="21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IN QUESTO TEMPO A CUI NON VOGLIAMO RINUNCIARE!!</a:t>
            </a:r>
            <a:endParaRPr sz="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336" name="Google Shape;336;p15"/>
          <p:cNvSpPr txBox="1"/>
          <p:nvPr/>
        </p:nvSpPr>
        <p:spPr>
          <a:xfrm>
            <a:off x="-209875" y="0"/>
            <a:ext cx="125853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perchè organizziamo</a:t>
            </a: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 </a:t>
            </a:r>
            <a:endParaRPr sz="9600">
              <a:solidFill>
                <a:srgbClr val="E33D8B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CRE-GREST? </a:t>
            </a:r>
            <a:endParaRPr b="1" sz="4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37" name="Google Shape;337;p15"/>
          <p:cNvSpPr/>
          <p:nvPr/>
        </p:nvSpPr>
        <p:spPr>
          <a:xfrm rot="-279287">
            <a:off x="1012125" y="2990484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38" name="Google Shape;338;p15"/>
          <p:cNvSpPr/>
          <p:nvPr/>
        </p:nvSpPr>
        <p:spPr>
          <a:xfrm rot="324028">
            <a:off x="1086863" y="3725487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39" name="Google Shape;339;p15"/>
          <p:cNvSpPr/>
          <p:nvPr/>
        </p:nvSpPr>
        <p:spPr>
          <a:xfrm rot="690237">
            <a:off x="1789452" y="560549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40" name="Google Shape;340;p15"/>
          <p:cNvSpPr/>
          <p:nvPr/>
        </p:nvSpPr>
        <p:spPr>
          <a:xfrm rot="608733">
            <a:off x="1944967" y="4480909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341" name="Google Shape;341;p15"/>
          <p:cNvSpPr/>
          <p:nvPr/>
        </p:nvSpPr>
        <p:spPr>
          <a:xfrm rot="-605550">
            <a:off x="1220074" y="2167290"/>
            <a:ext cx="695055" cy="59636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6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7" name="Google Shape;347;p16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8" name="Google Shape;348;p16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16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0" name="Google Shape;350;p16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51" name="Google Shape;351;p16" title="Materiale per Diocesi SFUMATURA ARANCIO14.png"/>
          <p:cNvPicPr preferRelativeResize="0"/>
          <p:nvPr/>
        </p:nvPicPr>
        <p:blipFill rotWithShape="1">
          <a:blip r:embed="rId5">
            <a:alphaModFix/>
          </a:blip>
          <a:srcRect b="33159" l="0" r="0" t="0"/>
          <a:stretch/>
        </p:blipFill>
        <p:spPr>
          <a:xfrm rot="377308">
            <a:off x="516601" y="2358824"/>
            <a:ext cx="4002775" cy="2675550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16"/>
          <p:cNvSpPr txBox="1"/>
          <p:nvPr/>
        </p:nvSpPr>
        <p:spPr>
          <a:xfrm>
            <a:off x="1649100" y="3605625"/>
            <a:ext cx="2359800" cy="16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TEMPO</a:t>
            </a:r>
            <a:endParaRPr sz="32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da abitare</a:t>
            </a:r>
            <a:endParaRPr sz="280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353" name="Google Shape;353;p16"/>
          <p:cNvSpPr txBox="1"/>
          <p:nvPr/>
        </p:nvSpPr>
        <p:spPr>
          <a:xfrm>
            <a:off x="1427100" y="668175"/>
            <a:ext cx="93378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F8A938"/>
                </a:solidFill>
                <a:latin typeface="Niconne"/>
                <a:ea typeface="Niconne"/>
                <a:cs typeface="Niconne"/>
                <a:sym typeface="Niconne"/>
              </a:rPr>
              <a:t>3 chiavi di lettura</a:t>
            </a:r>
            <a:r>
              <a:rPr lang="it-IT" sz="9600">
                <a:solidFill>
                  <a:srgbClr val="F8A938"/>
                </a:solidFill>
                <a:latin typeface="Niconne"/>
                <a:ea typeface="Niconne"/>
                <a:cs typeface="Niconne"/>
                <a:sym typeface="Niconne"/>
              </a:rPr>
              <a:t> </a:t>
            </a:r>
            <a:endParaRPr sz="9600">
              <a:solidFill>
                <a:srgbClr val="F8A938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800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SUL</a:t>
            </a:r>
            <a:r>
              <a:rPr b="1" lang="it-IT" sz="3800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CRE-GREST? </a:t>
            </a:r>
            <a:endParaRPr b="1" sz="400">
              <a:solidFill>
                <a:srgbClr val="F8A938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pic>
        <p:nvPicPr>
          <p:cNvPr id="354" name="Google Shape;354;p16" title="Materiale per Diocesi SFUMATURA FUCSIA14.png"/>
          <p:cNvPicPr preferRelativeResize="0"/>
          <p:nvPr/>
        </p:nvPicPr>
        <p:blipFill rotWithShape="1">
          <a:blip r:embed="rId6">
            <a:alphaModFix/>
          </a:blip>
          <a:srcRect b="16583" l="0" r="0" t="16576"/>
          <a:stretch/>
        </p:blipFill>
        <p:spPr>
          <a:xfrm rot="-558314">
            <a:off x="3881902" y="2966863"/>
            <a:ext cx="4002773" cy="2675551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16"/>
          <p:cNvSpPr txBox="1"/>
          <p:nvPr/>
        </p:nvSpPr>
        <p:spPr>
          <a:xfrm>
            <a:off x="5042850" y="3579738"/>
            <a:ext cx="2359800" cy="16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STORIA</a:t>
            </a:r>
            <a:endParaRPr sz="32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da scrivere</a:t>
            </a:r>
            <a:endParaRPr sz="280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pic>
        <p:nvPicPr>
          <p:cNvPr id="356" name="Google Shape;356;p16" title="Materiale per Diocesi SFUMATURA VERDE CHIARO14.png"/>
          <p:cNvPicPr preferRelativeResize="0"/>
          <p:nvPr/>
        </p:nvPicPr>
        <p:blipFill rotWithShape="1">
          <a:blip r:embed="rId7">
            <a:alphaModFix/>
          </a:blip>
          <a:srcRect b="16583" l="0" r="0" t="16576"/>
          <a:stretch/>
        </p:blipFill>
        <p:spPr>
          <a:xfrm rot="349871">
            <a:off x="7108611" y="2742227"/>
            <a:ext cx="4469674" cy="2987645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16"/>
          <p:cNvSpPr txBox="1"/>
          <p:nvPr/>
        </p:nvSpPr>
        <p:spPr>
          <a:xfrm>
            <a:off x="8174450" y="3579750"/>
            <a:ext cx="2942700" cy="16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ESPERIENZA</a:t>
            </a:r>
            <a:endParaRPr sz="32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da vivere</a:t>
            </a:r>
            <a:endParaRPr sz="280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7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3" name="Google Shape;363;p17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17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17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17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17"/>
          <p:cNvSpPr txBox="1"/>
          <p:nvPr/>
        </p:nvSpPr>
        <p:spPr>
          <a:xfrm>
            <a:off x="247975" y="4735125"/>
            <a:ext cx="116661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Quali processi comunitari desideriamo avviare </a:t>
            </a:r>
            <a:b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</a:br>
            <a: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e accompagnare con il Cre-Grest?</a:t>
            </a:r>
            <a:endParaRPr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Quale è la pienezza a cui tendiamo e i limiti che ci si pongono davanti?</a:t>
            </a:r>
            <a:endParaRPr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Quali azioni privilegiamo?</a:t>
            </a:r>
            <a:endParaRPr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368" name="Google Shape;368;p17"/>
          <p:cNvSpPr/>
          <p:nvPr/>
        </p:nvSpPr>
        <p:spPr>
          <a:xfrm rot="279">
            <a:off x="4612107" y="-1836454"/>
            <a:ext cx="11096400" cy="6288900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9" name="Google Shape;369;p17" title="Materiale per Diocesi SFUMATURA ARANCIO14.png"/>
          <p:cNvPicPr preferRelativeResize="0"/>
          <p:nvPr/>
        </p:nvPicPr>
        <p:blipFill rotWithShape="1">
          <a:blip r:embed="rId5">
            <a:alphaModFix/>
          </a:blip>
          <a:srcRect b="33159" l="0" r="0" t="0"/>
          <a:stretch/>
        </p:blipFill>
        <p:spPr>
          <a:xfrm rot="-661193">
            <a:off x="68378" y="-255539"/>
            <a:ext cx="5090362" cy="3402510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17"/>
          <p:cNvSpPr txBox="1"/>
          <p:nvPr/>
        </p:nvSpPr>
        <p:spPr>
          <a:xfrm>
            <a:off x="1750262" y="1450795"/>
            <a:ext cx="3000900" cy="21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275" lIns="116275" spcFirstLastPara="1" rIns="116275" wrap="square" tIns="11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69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TEMPO</a:t>
            </a:r>
            <a:endParaRPr sz="4069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56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da abitare</a:t>
            </a:r>
            <a:endParaRPr sz="356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371" name="Google Shape;371;p17"/>
          <p:cNvSpPr txBox="1"/>
          <p:nvPr/>
        </p:nvSpPr>
        <p:spPr>
          <a:xfrm>
            <a:off x="5103727" y="820775"/>
            <a:ext cx="5934600" cy="3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7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IL TEMPO È SUPERIORE ALLO SPAZIO: QUESTO PRINCIPIO PERMETTE DI LAVORARE A LUNGA SCADENZA, SENZA L’OSSESSIONE DEI RISULTATI IMMEDIATI. AIUTA A SOPPORTARE CON PAZIENZA SITUAZIONI DIFFICILI E AVVERSE, O I CAMBIAMENTI DEI PIANI CHE IL DINAMISMO DELLA REALTÀ IMPONE. È UN INVITO AD ASSUMERE LA TENZIONE TRA PIENEZZA E LIMITE, ASSEGNANDO PRIORITÀ AL TEMPO. QUESTO SIGNIFICA OCCUPARSI DI INIZIARE PROCESSI PIÙ CHE DI POSSEDERE SPAZI. </a:t>
            </a:r>
            <a:endParaRPr sz="1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(Papa Francesco, Eevangelii Gaudium)</a:t>
            </a:r>
            <a:endParaRPr sz="16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45c394bab6_2_107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g345c394bab6_2_107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8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7" name="Google Shape;377;p18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18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18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18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18"/>
          <p:cNvSpPr txBox="1"/>
          <p:nvPr/>
        </p:nvSpPr>
        <p:spPr>
          <a:xfrm>
            <a:off x="247975" y="4735125"/>
            <a:ext cx="116661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Quali parole vogliamo dire agli adolescenti che saranno animatori?</a:t>
            </a:r>
            <a:endParaRPr sz="20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Quale alleanza vogliamo stringere con le famiglie?</a:t>
            </a:r>
            <a:endParaRPr sz="20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0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Quali ingredienti non possono mancare nella nostra storia? </a:t>
            </a:r>
            <a:endParaRPr sz="20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20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382" name="Google Shape;382;p18"/>
          <p:cNvSpPr/>
          <p:nvPr/>
        </p:nvSpPr>
        <p:spPr>
          <a:xfrm rot="-316168">
            <a:off x="4648755" y="-2294414"/>
            <a:ext cx="11096496" cy="6288827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18"/>
          <p:cNvSpPr txBox="1"/>
          <p:nvPr/>
        </p:nvSpPr>
        <p:spPr>
          <a:xfrm>
            <a:off x="5103727" y="1606175"/>
            <a:ext cx="5934600" cy="27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NON SI TRATTA DI </a:t>
            </a:r>
            <a:r>
              <a:rPr i="1" lang="it-IT" sz="1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C’ERA UNA VOLTA, </a:t>
            </a:r>
            <a:r>
              <a:rPr lang="it-IT" sz="1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NÉ DI </a:t>
            </a:r>
            <a:r>
              <a:rPr i="1" lang="it-IT" sz="1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VISSERO FELICI E CONTENTI</a:t>
            </a:r>
            <a:r>
              <a:rPr lang="it-IT" sz="1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, MA DI UNA CONDIVISIONE DI PAROLE E DI SIGNIFICATI CHE SENTIAMO FONDAMENTALI PER NARRARE E PROGETTARE IL CRE-GREST. CI SEMBRA DI POTER DIRE CHE «DIRE CRE-GREST» NON SIGNIFICA PIÙ LA STESSA COSA PER TUTTI, ALLORA INVESTIAMO DEL TEMPO PER RICOSTRUIRE GRAMMATICA COMUNE. </a:t>
            </a:r>
            <a:endParaRPr sz="17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pic>
        <p:nvPicPr>
          <p:cNvPr id="384" name="Google Shape;384;p18" title="Materiale per Diocesi SFUMATURA FUCSIA14.png"/>
          <p:cNvPicPr preferRelativeResize="0"/>
          <p:nvPr/>
        </p:nvPicPr>
        <p:blipFill rotWithShape="1">
          <a:blip r:embed="rId5">
            <a:alphaModFix/>
          </a:blip>
          <a:srcRect b="16583" l="0" r="0" t="16576"/>
          <a:stretch/>
        </p:blipFill>
        <p:spPr>
          <a:xfrm rot="-558314">
            <a:off x="358181" y="562228"/>
            <a:ext cx="4896764" cy="3273121"/>
          </a:xfrm>
          <a:prstGeom prst="rect">
            <a:avLst/>
          </a:prstGeom>
          <a:noFill/>
          <a:ln>
            <a:noFill/>
          </a:ln>
        </p:spPr>
      </p:pic>
      <p:sp>
        <p:nvSpPr>
          <p:cNvPr id="385" name="Google Shape;385;p18"/>
          <p:cNvSpPr txBox="1"/>
          <p:nvPr/>
        </p:nvSpPr>
        <p:spPr>
          <a:xfrm>
            <a:off x="1750262" y="1450795"/>
            <a:ext cx="3000900" cy="21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275" lIns="116275" spcFirstLastPara="1" rIns="116275" wrap="square" tIns="11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69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STORIA</a:t>
            </a:r>
            <a:endParaRPr sz="4069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56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da scrivere</a:t>
            </a:r>
            <a:endParaRPr sz="356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19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91" name="Google Shape;391;p19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19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19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19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5" name="Google Shape;395;p19"/>
          <p:cNvSpPr txBox="1"/>
          <p:nvPr/>
        </p:nvSpPr>
        <p:spPr>
          <a:xfrm>
            <a:off x="247975" y="4735125"/>
            <a:ext cx="11666100" cy="16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0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Chi sono i bambini e i nostri preadolescenti?</a:t>
            </a:r>
            <a:endParaRPr sz="2000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0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Quali bisogni e sogni portano?</a:t>
            </a:r>
            <a:endParaRPr sz="2000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0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Quale clima respirano nei luoghi che frequentano? </a:t>
            </a:r>
            <a:endParaRPr sz="2000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0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Con quali azioni e attività possiamo farli confrontare e sperimentare?</a:t>
            </a:r>
            <a:endParaRPr sz="2000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396" name="Google Shape;396;p19"/>
          <p:cNvSpPr/>
          <p:nvPr/>
        </p:nvSpPr>
        <p:spPr>
          <a:xfrm rot="314544">
            <a:off x="5293773" y="-1836372"/>
            <a:ext cx="10414865" cy="6288741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19"/>
          <p:cNvSpPr txBox="1"/>
          <p:nvPr/>
        </p:nvSpPr>
        <p:spPr>
          <a:xfrm>
            <a:off x="5989775" y="1187125"/>
            <a:ext cx="4773900" cy="27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UN’ESPERIENZA PASTORALE CHE CI RACCONTI COME CHIESA CAPACE DI APRIRCI A TUTTI, DISPONIBILE AD ACCOMPAGNARE NELLA QUOTIDIANITÀ, PRONTA A COINVOLGERE NEL SERVIZIO ORIGINALE E NEL PROGETTARE CIÒ CHE CONTA, IN QUEL DISEGNO STUPENDO DI UN DIO CHE CI CHIAMA A CAMMINARE INSIEME, FIANCO A FIANCO, PRENDENDOCI CURA. </a:t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pic>
        <p:nvPicPr>
          <p:cNvPr id="398" name="Google Shape;398;p19" title="Materiale per Diocesi SFUMATURA VERDE CHIARO14.png"/>
          <p:cNvPicPr preferRelativeResize="0"/>
          <p:nvPr/>
        </p:nvPicPr>
        <p:blipFill rotWithShape="1">
          <a:blip r:embed="rId5">
            <a:alphaModFix/>
          </a:blip>
          <a:srcRect b="37204" l="0" r="0" t="16578"/>
          <a:stretch/>
        </p:blipFill>
        <p:spPr>
          <a:xfrm rot="397817">
            <a:off x="252906" y="437462"/>
            <a:ext cx="6043708" cy="2793297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19"/>
          <p:cNvSpPr txBox="1"/>
          <p:nvPr/>
        </p:nvSpPr>
        <p:spPr>
          <a:xfrm>
            <a:off x="1750246" y="1378475"/>
            <a:ext cx="4056300" cy="21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116275" lIns="116275" spcFirstLastPara="1" rIns="116275" wrap="square" tIns="116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69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ESPERIENZA</a:t>
            </a:r>
            <a:endParaRPr sz="4069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56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da vivere</a:t>
            </a:r>
            <a:endParaRPr sz="356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0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05" name="Google Shape;405;p20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52142">
            <a:off x="7807474" y="2567727"/>
            <a:ext cx="6857996" cy="6857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20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20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8" name="Google Shape;408;p20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09" name="Google Shape;409;p20" title="mappa insieme.png"/>
          <p:cNvPicPr preferRelativeResize="0"/>
          <p:nvPr/>
        </p:nvPicPr>
        <p:blipFill rotWithShape="1">
          <a:blip r:embed="rId5">
            <a:alphaModFix/>
          </a:blip>
          <a:srcRect b="0" l="0" r="1989" t="0"/>
          <a:stretch/>
        </p:blipFill>
        <p:spPr>
          <a:xfrm rot="-209971">
            <a:off x="3575816" y="609748"/>
            <a:ext cx="7519044" cy="5557201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20"/>
          <p:cNvSpPr txBox="1"/>
          <p:nvPr/>
        </p:nvSpPr>
        <p:spPr>
          <a:xfrm rot="-200700">
            <a:off x="1126897" y="3053096"/>
            <a:ext cx="1881806" cy="350931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Mettiamo dei nomi e dei volti alle categorie sopra, confrontiamoci circa la qualità delle relazioni e dei legami e se qualcosa fosse fragile e faticoso, attiviamoci per aprire la porta!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Rendiamo il Cre-Grest davvero comunitario: chiamiamo persone ed associazioni a diventare protagonisti della cura e dell’educazione dei più piccoli.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411" name="Google Shape;411;p20"/>
          <p:cNvSpPr/>
          <p:nvPr/>
        </p:nvSpPr>
        <p:spPr>
          <a:xfrm rot="-5938139">
            <a:off x="63610" y="-368053"/>
            <a:ext cx="1225788" cy="4895556"/>
          </a:xfrm>
          <a:prstGeom prst="trapezoid">
            <a:avLst>
              <a:gd fmla="val 14861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20"/>
          <p:cNvSpPr txBox="1"/>
          <p:nvPr/>
        </p:nvSpPr>
        <p:spPr>
          <a:xfrm rot="-422654">
            <a:off x="218179" y="1281822"/>
            <a:ext cx="6096115" cy="769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INSIEME</a:t>
            </a:r>
            <a:endParaRPr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21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22" name="Google Shape;422;p21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21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21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21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21"/>
          <p:cNvSpPr/>
          <p:nvPr/>
        </p:nvSpPr>
        <p:spPr>
          <a:xfrm rot="-92052">
            <a:off x="4043854" y="1068367"/>
            <a:ext cx="5557692" cy="1062682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4725" lIns="54725" spcFirstLastPara="1" rIns="54725" wrap="square" tIns="54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38">
              <a:solidFill>
                <a:srgbClr val="C6D429"/>
              </a:solidFill>
            </a:endParaRPr>
          </a:p>
        </p:txBody>
      </p:sp>
      <p:sp>
        <p:nvSpPr>
          <p:cNvPr id="427" name="Google Shape;427;p21"/>
          <p:cNvSpPr/>
          <p:nvPr/>
        </p:nvSpPr>
        <p:spPr>
          <a:xfrm rot="-193828">
            <a:off x="1447252" y="2600707"/>
            <a:ext cx="8587045" cy="1100653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428" name="Google Shape;428;p21"/>
          <p:cNvSpPr txBox="1"/>
          <p:nvPr/>
        </p:nvSpPr>
        <p:spPr>
          <a:xfrm rot="-265574">
            <a:off x="-1393517" y="410157"/>
            <a:ext cx="12645214" cy="10621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Presentazione</a:t>
            </a:r>
            <a:endParaRPr sz="57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429" name="Google Shape;429;p21"/>
          <p:cNvSpPr txBox="1"/>
          <p:nvPr/>
        </p:nvSpPr>
        <p:spPr>
          <a:xfrm rot="-61487">
            <a:off x="4119924" y="815804"/>
            <a:ext cx="5585693" cy="1427633"/>
          </a:xfrm>
          <a:prstGeom prst="rect">
            <a:avLst/>
          </a:prstGeom>
          <a:noFill/>
          <a:ln>
            <a:noFill/>
          </a:ln>
        </p:spPr>
        <p:txBody>
          <a:bodyPr anchorCtr="0" anchor="t" bIns="95275" lIns="95275" spcFirstLastPara="1" rIns="95275" wrap="square" tIns="952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002">
                <a:solidFill>
                  <a:schemeClr val="lt1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r>
              <a:rPr b="1" lang="it-IT" sz="8025">
                <a:solidFill>
                  <a:schemeClr val="lt1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5987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CRE-GREST</a:t>
            </a:r>
            <a:endParaRPr sz="5987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30" name="Google Shape;430;p21"/>
          <p:cNvSpPr/>
          <p:nvPr/>
        </p:nvSpPr>
        <p:spPr>
          <a:xfrm rot="-178051">
            <a:off x="1979268" y="3714710"/>
            <a:ext cx="4409913" cy="905126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76175" lIns="76175" spcFirstLastPara="1" rIns="76175" wrap="square" tIns="761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66"/>
          </a:p>
        </p:txBody>
      </p:sp>
      <p:sp>
        <p:nvSpPr>
          <p:cNvPr id="431" name="Google Shape;431;p21"/>
          <p:cNvSpPr txBox="1"/>
          <p:nvPr/>
        </p:nvSpPr>
        <p:spPr>
          <a:xfrm rot="-287712">
            <a:off x="2556939" y="3409769"/>
            <a:ext cx="3890216" cy="1143711"/>
          </a:xfrm>
          <a:prstGeom prst="rect">
            <a:avLst/>
          </a:prstGeom>
          <a:noFill/>
          <a:ln>
            <a:noFill/>
          </a:ln>
        </p:spPr>
        <p:txBody>
          <a:bodyPr anchorCtr="0" anchor="t" bIns="66300" lIns="132600" spcFirstLastPara="1" rIns="132600" wrap="square" tIns="663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rgbClr val="F8A938"/>
                </a:solidFill>
                <a:latin typeface="Niconne"/>
                <a:ea typeface="Niconne"/>
                <a:cs typeface="Niconne"/>
                <a:sym typeface="Niconne"/>
              </a:rPr>
              <a:t>che saranno</a:t>
            </a:r>
            <a:endParaRPr sz="5221">
              <a:solidFill>
                <a:srgbClr val="F8A93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21"/>
          <p:cNvSpPr txBox="1"/>
          <p:nvPr/>
        </p:nvSpPr>
        <p:spPr>
          <a:xfrm rot="-287801">
            <a:off x="1545811" y="2117863"/>
            <a:ext cx="9202329" cy="1745799"/>
          </a:xfrm>
          <a:prstGeom prst="rect">
            <a:avLst/>
          </a:prstGeom>
          <a:noFill/>
          <a:ln>
            <a:noFill/>
          </a:ln>
        </p:spPr>
        <p:txBody>
          <a:bodyPr anchorCtr="0" anchor="t" bIns="62450" lIns="124950" spcFirstLastPara="1" rIns="124950" wrap="square" tIns="624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rgbClr val="F8A938"/>
                </a:solidFill>
                <a:latin typeface="Niconne"/>
                <a:ea typeface="Niconne"/>
                <a:cs typeface="Niconne"/>
                <a:sym typeface="Niconne"/>
              </a:rPr>
              <a:t>agli</a:t>
            </a:r>
            <a:r>
              <a:rPr b="1" lang="it-IT" sz="10523">
                <a:solidFill>
                  <a:srgbClr val="F8A938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7851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ADOLESCENTI</a:t>
            </a:r>
            <a:r>
              <a:rPr b="1" lang="it-IT" sz="10523">
                <a:solidFill>
                  <a:srgbClr val="F8A938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endParaRPr sz="4919">
              <a:solidFill>
                <a:srgbClr val="F8A93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21"/>
          <p:cNvSpPr/>
          <p:nvPr/>
        </p:nvSpPr>
        <p:spPr>
          <a:xfrm rot="-193858">
            <a:off x="2795282" y="4371811"/>
            <a:ext cx="7382735" cy="1100653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434" name="Google Shape;434;p21"/>
          <p:cNvSpPr txBox="1"/>
          <p:nvPr/>
        </p:nvSpPr>
        <p:spPr>
          <a:xfrm rot="-206700">
            <a:off x="3260717" y="4210559"/>
            <a:ext cx="6759815" cy="146725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8333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ANIMATORI</a:t>
            </a:r>
            <a:endParaRPr>
              <a:solidFill>
                <a:srgbClr val="F8A938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22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40" name="Google Shape;440;p22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22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Google Shape;442;p22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22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22"/>
          <p:cNvSpPr txBox="1"/>
          <p:nvPr/>
        </p:nvSpPr>
        <p:spPr>
          <a:xfrm rot="-200653">
            <a:off x="1025999" y="5108476"/>
            <a:ext cx="5081053" cy="11082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Chiediamo agli adolescenti di dare una loro definizione.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Possiamo usare Mentimeter per raccogliere le parole-chiave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o dividerli a piccoli gruppi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per costruire una definizione in stile dizionario.</a:t>
            </a:r>
            <a:r>
              <a:rPr lang="it-IT" sz="1200">
                <a:solidFill>
                  <a:schemeClr val="dk1"/>
                </a:solidFill>
              </a:rPr>
              <a:t> 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grpSp>
        <p:nvGrpSpPr>
          <p:cNvPr id="445" name="Google Shape;445;p22"/>
          <p:cNvGrpSpPr/>
          <p:nvPr/>
        </p:nvGrpSpPr>
        <p:grpSpPr>
          <a:xfrm>
            <a:off x="1615197" y="762325"/>
            <a:ext cx="9511234" cy="3797221"/>
            <a:chOff x="1598538" y="528395"/>
            <a:chExt cx="8994925" cy="3591092"/>
          </a:xfrm>
        </p:grpSpPr>
        <p:sp>
          <p:nvSpPr>
            <p:cNvPr id="446" name="Google Shape;446;p22"/>
            <p:cNvSpPr/>
            <p:nvPr/>
          </p:nvSpPr>
          <p:spPr>
            <a:xfrm rot="-178098">
              <a:off x="2080804" y="1311298"/>
              <a:ext cx="5584793" cy="1220259"/>
            </a:xfrm>
            <a:prstGeom prst="rect">
              <a:avLst/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80550" lIns="80550" spcFirstLastPara="1" rIns="80550" wrap="square" tIns="805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33"/>
            </a:p>
          </p:txBody>
        </p:sp>
        <p:sp>
          <p:nvSpPr>
            <p:cNvPr id="447" name="Google Shape;447;p22"/>
            <p:cNvSpPr txBox="1"/>
            <p:nvPr/>
          </p:nvSpPr>
          <p:spPr>
            <a:xfrm rot="-287696">
              <a:off x="2247929" y="761303"/>
              <a:ext cx="5656195" cy="19809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0100" lIns="140225" spcFirstLastPara="1" rIns="140225" wrap="square" tIns="701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12689">
                  <a:solidFill>
                    <a:srgbClr val="3CB28D"/>
                  </a:solidFill>
                  <a:latin typeface="Niconne"/>
                  <a:ea typeface="Niconne"/>
                  <a:cs typeface="Niconne"/>
                  <a:sym typeface="Niconne"/>
                </a:rPr>
                <a:t>che cosa è</a:t>
              </a:r>
              <a:endParaRPr sz="12689">
                <a:solidFill>
                  <a:srgbClr val="3CB28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22"/>
            <p:cNvSpPr/>
            <p:nvPr/>
          </p:nvSpPr>
          <p:spPr>
            <a:xfrm rot="-193882">
              <a:off x="1627052" y="2435979"/>
              <a:ext cx="8472871" cy="1247594"/>
            </a:xfrm>
            <a:prstGeom prst="rect">
              <a:avLst/>
            </a:prstGeom>
            <a:solidFill>
              <a:srgbClr val="E33D8B"/>
            </a:solidFill>
            <a:ln>
              <a:noFill/>
            </a:ln>
          </p:spPr>
          <p:txBody>
            <a:bodyPr anchorCtr="0" anchor="ctr" bIns="75900" lIns="75900" spcFirstLastPara="1" rIns="75900" wrap="square" tIns="759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62"/>
            </a:p>
          </p:txBody>
        </p:sp>
        <p:sp>
          <p:nvSpPr>
            <p:cNvPr id="449" name="Google Shape;449;p22"/>
            <p:cNvSpPr txBox="1"/>
            <p:nvPr/>
          </p:nvSpPr>
          <p:spPr>
            <a:xfrm rot="-206646">
              <a:off x="1743453" y="2388519"/>
              <a:ext cx="8814019" cy="14675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6675" lIns="96675" spcFirstLastPara="1" rIns="96675" wrap="square" tIns="9667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8812">
                  <a:solidFill>
                    <a:srgbClr val="F8A938"/>
                  </a:solidFill>
                  <a:latin typeface="Black Han Sans"/>
                  <a:ea typeface="Black Han Sans"/>
                  <a:cs typeface="Black Han Sans"/>
                  <a:sym typeface="Black Han Sans"/>
                </a:rPr>
                <a:t>IL CRE-GREST?</a:t>
              </a:r>
              <a:endParaRPr sz="1480">
                <a:solidFill>
                  <a:srgbClr val="F8A938"/>
                </a:solidFill>
              </a:endParaRPr>
            </a:p>
          </p:txBody>
        </p:sp>
      </p:grpSp>
      <p:pic>
        <p:nvPicPr>
          <p:cNvPr id="450" name="Google Shape;450;p22" title="Materiale per Diocesi SFUMATURA VERDE SCURO2.png"/>
          <p:cNvPicPr preferRelativeResize="0"/>
          <p:nvPr/>
        </p:nvPicPr>
        <p:blipFill rotWithShape="1">
          <a:blip r:embed="rId5">
            <a:alphaModFix/>
          </a:blip>
          <a:srcRect b="0" l="0" r="27330" t="37374"/>
          <a:stretch/>
        </p:blipFill>
        <p:spPr>
          <a:xfrm rot="-708600">
            <a:off x="6006855" y="3762455"/>
            <a:ext cx="5641264" cy="4861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3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56" name="Google Shape;456;p23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23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458" name="Google Shape;458;p23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23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60" name="Google Shape;460;p23"/>
          <p:cNvGrpSpPr/>
          <p:nvPr/>
        </p:nvGrpSpPr>
        <p:grpSpPr>
          <a:xfrm>
            <a:off x="1467761" y="621194"/>
            <a:ext cx="6071574" cy="2423987"/>
            <a:chOff x="1598538" y="528395"/>
            <a:chExt cx="8994925" cy="3591092"/>
          </a:xfrm>
        </p:grpSpPr>
        <p:sp>
          <p:nvSpPr>
            <p:cNvPr id="461" name="Google Shape;461;p23"/>
            <p:cNvSpPr/>
            <p:nvPr/>
          </p:nvSpPr>
          <p:spPr>
            <a:xfrm rot="-178098">
              <a:off x="2080804" y="1311298"/>
              <a:ext cx="5584793" cy="1220259"/>
            </a:xfrm>
            <a:prstGeom prst="rect">
              <a:avLst/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51425" lIns="51425" spcFirstLastPara="1" rIns="51425" wrap="square" tIns="5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87"/>
            </a:p>
          </p:txBody>
        </p:sp>
        <p:sp>
          <p:nvSpPr>
            <p:cNvPr id="462" name="Google Shape;462;p23"/>
            <p:cNvSpPr txBox="1"/>
            <p:nvPr/>
          </p:nvSpPr>
          <p:spPr>
            <a:xfrm rot="-287696">
              <a:off x="2247929" y="761303"/>
              <a:ext cx="5656195" cy="198098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4750" lIns="89525" spcFirstLastPara="1" rIns="89525" wrap="square" tIns="4475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8100">
                  <a:solidFill>
                    <a:srgbClr val="3CB28D"/>
                  </a:solidFill>
                  <a:latin typeface="Niconne"/>
                  <a:ea typeface="Niconne"/>
                  <a:cs typeface="Niconne"/>
                  <a:sym typeface="Niconne"/>
                </a:rPr>
                <a:t>che cosa è</a:t>
              </a:r>
              <a:endParaRPr sz="8100">
                <a:solidFill>
                  <a:srgbClr val="3CB28D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23"/>
            <p:cNvSpPr/>
            <p:nvPr/>
          </p:nvSpPr>
          <p:spPr>
            <a:xfrm rot="-193882">
              <a:off x="1627052" y="2435979"/>
              <a:ext cx="8472871" cy="1247594"/>
            </a:xfrm>
            <a:prstGeom prst="rect">
              <a:avLst/>
            </a:prstGeom>
            <a:solidFill>
              <a:srgbClr val="E33D8B"/>
            </a:solidFill>
            <a:ln>
              <a:noFill/>
            </a:ln>
          </p:spPr>
          <p:txBody>
            <a:bodyPr anchorCtr="0" anchor="ctr" bIns="48450" lIns="48450" spcFirstLastPara="1" rIns="48450" wrap="square" tIns="4845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742"/>
            </a:p>
          </p:txBody>
        </p:sp>
        <p:sp>
          <p:nvSpPr>
            <p:cNvPr id="464" name="Google Shape;464;p23"/>
            <p:cNvSpPr txBox="1"/>
            <p:nvPr/>
          </p:nvSpPr>
          <p:spPr>
            <a:xfrm rot="-206646">
              <a:off x="1743453" y="2388519"/>
              <a:ext cx="8814019" cy="14675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1725" lIns="61725" spcFirstLastPara="1" rIns="61725" wrap="square" tIns="617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5625">
                  <a:solidFill>
                    <a:srgbClr val="F8A938"/>
                  </a:solidFill>
                  <a:latin typeface="Black Han Sans"/>
                  <a:ea typeface="Black Han Sans"/>
                  <a:cs typeface="Black Han Sans"/>
                  <a:sym typeface="Black Han Sans"/>
                </a:rPr>
                <a:t>IL CRE-GREST?</a:t>
              </a:r>
              <a:endParaRPr sz="945">
                <a:solidFill>
                  <a:srgbClr val="F8A938"/>
                </a:solidFill>
              </a:endParaRPr>
            </a:p>
          </p:txBody>
        </p:sp>
      </p:grpSp>
      <p:sp>
        <p:nvSpPr>
          <p:cNvPr id="465" name="Google Shape;465;p23"/>
          <p:cNvSpPr txBox="1"/>
          <p:nvPr/>
        </p:nvSpPr>
        <p:spPr>
          <a:xfrm rot="-200714">
            <a:off x="8063493" y="439322"/>
            <a:ext cx="3089865" cy="11082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Raccogliamo le loro parole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e condividiamo tutte quelle pensate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dai coordinatori e dalla comunità.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466" name="Google Shape;466;p23"/>
          <p:cNvSpPr txBox="1"/>
          <p:nvPr/>
        </p:nvSpPr>
        <p:spPr>
          <a:xfrm rot="-199979">
            <a:off x="3933067" y="1463721"/>
            <a:ext cx="7234437" cy="7389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Punto 5: altro legato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al contesto specifico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pic>
        <p:nvPicPr>
          <p:cNvPr id="467" name="Google Shape;467;p23" title="Pallini per Appunti.png"/>
          <p:cNvPicPr preferRelativeResize="0"/>
          <p:nvPr/>
        </p:nvPicPr>
        <p:blipFill rotWithShape="1">
          <a:blip r:embed="rId5">
            <a:alphaModFix/>
          </a:blip>
          <a:srcRect b="24868" l="957" r="1290" t="20881"/>
          <a:stretch/>
        </p:blipFill>
        <p:spPr>
          <a:xfrm rot="-135282">
            <a:off x="925142" y="2924429"/>
            <a:ext cx="10292615" cy="3064242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23"/>
          <p:cNvSpPr txBox="1"/>
          <p:nvPr/>
        </p:nvSpPr>
        <p:spPr>
          <a:xfrm>
            <a:off x="1821351" y="3045175"/>
            <a:ext cx="9498300" cy="317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È</a:t>
            </a:r>
            <a:r>
              <a:rPr lang="it-IT" sz="2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 un progetto educativo e pastorale </a:t>
            </a:r>
            <a:endParaRPr sz="27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da declinare nel proprio oratorio</a:t>
            </a:r>
            <a:endParaRPr sz="27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È un’esperienza di comunità da vivere </a:t>
            </a:r>
            <a:endParaRPr sz="5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È un tempo di cura da sperimentare da protagonisti</a:t>
            </a:r>
            <a:endParaRPr sz="5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27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È un servizio ecclesiale rivolto alle famiglie</a:t>
            </a:r>
            <a:endParaRPr sz="500"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469" name="Google Shape;469;p23"/>
          <p:cNvSpPr/>
          <p:nvPr/>
        </p:nvSpPr>
        <p:spPr>
          <a:xfrm rot="-279287">
            <a:off x="1079213" y="4896359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70" name="Google Shape;470;p23"/>
          <p:cNvSpPr/>
          <p:nvPr/>
        </p:nvSpPr>
        <p:spPr>
          <a:xfrm rot="324028">
            <a:off x="1079288" y="5631662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71" name="Google Shape;471;p23"/>
          <p:cNvSpPr/>
          <p:nvPr/>
        </p:nvSpPr>
        <p:spPr>
          <a:xfrm rot="690237">
            <a:off x="1079240" y="4024556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72" name="Google Shape;472;p23"/>
          <p:cNvSpPr/>
          <p:nvPr/>
        </p:nvSpPr>
        <p:spPr>
          <a:xfrm rot="-324028">
            <a:off x="1079253" y="3123627"/>
            <a:ext cx="694884" cy="596316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24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78" name="Google Shape;478;p24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24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24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24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82" name="Google Shape;482;p24" title="Pallini per Appunti.png"/>
          <p:cNvPicPr preferRelativeResize="0"/>
          <p:nvPr/>
        </p:nvPicPr>
        <p:blipFill rotWithShape="1">
          <a:blip r:embed="rId5">
            <a:alphaModFix/>
          </a:blip>
          <a:srcRect b="24868" l="42843" r="1290" t="20881"/>
          <a:stretch/>
        </p:blipFill>
        <p:spPr>
          <a:xfrm rot="-135284">
            <a:off x="5290219" y="420758"/>
            <a:ext cx="5882437" cy="5693430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24"/>
          <p:cNvSpPr txBox="1"/>
          <p:nvPr/>
        </p:nvSpPr>
        <p:spPr>
          <a:xfrm>
            <a:off x="6363100" y="564300"/>
            <a:ext cx="4961100" cy="52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Perché siamo a casa da scuola </a:t>
            </a:r>
            <a:b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e c’è un tempo libero da abitare insieme</a:t>
            </a:r>
            <a:endParaRPr sz="21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25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Perché abbiamo qualcosa, </a:t>
            </a:r>
            <a:b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o meglio Qualcuno da annunciare</a:t>
            </a:r>
            <a:endParaRPr sz="21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25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Perché vogliamo vivere esperienze fraterne e comunitarie</a:t>
            </a:r>
            <a:endParaRPr sz="21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25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Perché possiamo prenderci delle responsabilità</a:t>
            </a:r>
            <a:endParaRPr sz="21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2500"/>
              </a:spcBef>
              <a:spcAft>
                <a:spcPts val="2500"/>
              </a:spcAft>
              <a:buNone/>
            </a:pPr>
            <a:r>
              <a:rPr lang="it-IT" sz="21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Perché è un modo diverso di stare in questo tempo a cui non vogliamo rinunciare!!</a:t>
            </a:r>
            <a:endParaRPr sz="21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484" name="Google Shape;484;p24"/>
          <p:cNvSpPr/>
          <p:nvPr/>
        </p:nvSpPr>
        <p:spPr>
          <a:xfrm rot="-177883">
            <a:off x="1377299" y="956159"/>
            <a:ext cx="3364203" cy="1085082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485" name="Google Shape;485;p24"/>
          <p:cNvSpPr/>
          <p:nvPr/>
        </p:nvSpPr>
        <p:spPr>
          <a:xfrm rot="-194018">
            <a:off x="997427" y="2732160"/>
            <a:ext cx="4111146" cy="1049283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486" name="Google Shape;486;p24"/>
          <p:cNvSpPr/>
          <p:nvPr/>
        </p:nvSpPr>
        <p:spPr>
          <a:xfrm rot="-193888">
            <a:off x="384910" y="1964767"/>
            <a:ext cx="4800433" cy="842252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487" name="Google Shape;487;p24"/>
          <p:cNvSpPr txBox="1"/>
          <p:nvPr/>
        </p:nvSpPr>
        <p:spPr>
          <a:xfrm rot="-206589">
            <a:off x="542037" y="1971160"/>
            <a:ext cx="4725430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625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L’ORATORIO</a:t>
            </a:r>
            <a:endParaRPr sz="945">
              <a:solidFill>
                <a:schemeClr val="lt1"/>
              </a:solidFill>
            </a:endParaRPr>
          </a:p>
        </p:txBody>
      </p:sp>
      <p:sp>
        <p:nvSpPr>
          <p:cNvPr id="488" name="Google Shape;488;p24"/>
          <p:cNvSpPr txBox="1"/>
          <p:nvPr/>
        </p:nvSpPr>
        <p:spPr>
          <a:xfrm rot="-287675">
            <a:off x="1528830" y="603757"/>
            <a:ext cx="3413344" cy="1583389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7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perchè</a:t>
            </a:r>
            <a:endParaRPr sz="9700">
              <a:solidFill>
                <a:srgbClr val="E33D8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9" name="Google Shape;489;p24"/>
          <p:cNvSpPr/>
          <p:nvPr/>
        </p:nvSpPr>
        <p:spPr>
          <a:xfrm rot="-193925">
            <a:off x="941187" y="3705609"/>
            <a:ext cx="4416425" cy="842252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490" name="Google Shape;490;p24"/>
          <p:cNvSpPr txBox="1"/>
          <p:nvPr/>
        </p:nvSpPr>
        <p:spPr>
          <a:xfrm rot="-206589">
            <a:off x="1092150" y="3701381"/>
            <a:ext cx="4725430" cy="790441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325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CRE-GREST?</a:t>
            </a:r>
            <a:endParaRPr sz="100">
              <a:solidFill>
                <a:schemeClr val="lt1"/>
              </a:solidFill>
            </a:endParaRPr>
          </a:p>
        </p:txBody>
      </p:sp>
      <p:sp>
        <p:nvSpPr>
          <p:cNvPr id="491" name="Google Shape;491;p24"/>
          <p:cNvSpPr txBox="1"/>
          <p:nvPr/>
        </p:nvSpPr>
        <p:spPr>
          <a:xfrm rot="-206589">
            <a:off x="1148150" y="2719360"/>
            <a:ext cx="4725430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625">
                <a:solidFill>
                  <a:schemeClr val="lt1"/>
                </a:solidFill>
                <a:latin typeface="Mogra"/>
                <a:ea typeface="Mogra"/>
                <a:cs typeface="Mogra"/>
                <a:sym typeface="Mogra"/>
              </a:rPr>
              <a:t>organizza</a:t>
            </a:r>
            <a:endParaRPr sz="945">
              <a:solidFill>
                <a:schemeClr val="lt1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492" name="Google Shape;492;p24"/>
          <p:cNvSpPr/>
          <p:nvPr/>
        </p:nvSpPr>
        <p:spPr>
          <a:xfrm rot="-279287">
            <a:off x="5645113" y="3798459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93" name="Google Shape;493;p24"/>
          <p:cNvSpPr/>
          <p:nvPr/>
        </p:nvSpPr>
        <p:spPr>
          <a:xfrm rot="324028">
            <a:off x="5543113" y="2725362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94" name="Google Shape;494;p24"/>
          <p:cNvSpPr/>
          <p:nvPr/>
        </p:nvSpPr>
        <p:spPr>
          <a:xfrm rot="690237">
            <a:off x="5585590" y="1616131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95" name="Google Shape;495;p24"/>
          <p:cNvSpPr/>
          <p:nvPr/>
        </p:nvSpPr>
        <p:spPr>
          <a:xfrm rot="608733">
            <a:off x="5585617" y="4728196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496" name="Google Shape;496;p24"/>
          <p:cNvSpPr/>
          <p:nvPr/>
        </p:nvSpPr>
        <p:spPr>
          <a:xfrm rot="810148">
            <a:off x="5543126" y="626777"/>
            <a:ext cx="695113" cy="596373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5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02" name="Google Shape;502;p25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25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25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5" name="Google Shape;505;p25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25"/>
          <p:cNvSpPr/>
          <p:nvPr/>
        </p:nvSpPr>
        <p:spPr>
          <a:xfrm rot="-194056">
            <a:off x="2553905" y="1244333"/>
            <a:ext cx="8406790" cy="1049283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507" name="Google Shape;507;p25"/>
          <p:cNvSpPr txBox="1"/>
          <p:nvPr/>
        </p:nvSpPr>
        <p:spPr>
          <a:xfrm rot="-206569">
            <a:off x="2705354" y="1262426"/>
            <a:ext cx="7733257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625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che sarete </a:t>
            </a:r>
            <a:r>
              <a:rPr lang="it-IT" sz="5625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animatori</a:t>
            </a:r>
            <a:endParaRPr sz="945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508" name="Google Shape;508;p25"/>
          <p:cNvSpPr/>
          <p:nvPr/>
        </p:nvSpPr>
        <p:spPr>
          <a:xfrm rot="-177850">
            <a:off x="1799789" y="460808"/>
            <a:ext cx="7042923" cy="972423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509" name="Google Shape;509;p25"/>
          <p:cNvSpPr txBox="1"/>
          <p:nvPr/>
        </p:nvSpPr>
        <p:spPr>
          <a:xfrm rot="-287732">
            <a:off x="1948648" y="9321"/>
            <a:ext cx="8056202" cy="1583389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700">
                <a:solidFill>
                  <a:srgbClr val="C6D429"/>
                </a:solidFill>
                <a:latin typeface="Niconne"/>
                <a:ea typeface="Niconne"/>
                <a:cs typeface="Niconne"/>
                <a:sym typeface="Niconne"/>
              </a:rPr>
              <a:t>a voi adolescenti</a:t>
            </a:r>
            <a:endParaRPr sz="9700">
              <a:solidFill>
                <a:srgbClr val="C6D42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0" name="Google Shape;510;p25" title="Pallini per Appunti.png"/>
          <p:cNvPicPr preferRelativeResize="0"/>
          <p:nvPr/>
        </p:nvPicPr>
        <p:blipFill rotWithShape="1">
          <a:blip r:embed="rId5">
            <a:alphaModFix/>
          </a:blip>
          <a:srcRect b="24868" l="957" r="1290" t="20881"/>
          <a:stretch/>
        </p:blipFill>
        <p:spPr>
          <a:xfrm rot="-135282">
            <a:off x="929301" y="2924348"/>
            <a:ext cx="10292625" cy="3275655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25"/>
          <p:cNvSpPr txBox="1"/>
          <p:nvPr/>
        </p:nvSpPr>
        <p:spPr>
          <a:xfrm>
            <a:off x="2045050" y="3405300"/>
            <a:ext cx="95754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esserci con disponibilità e voglia di fare</a:t>
            </a:r>
            <a:endParaRPr sz="22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prendervi la responsabilità della cura dei più piccoli</a:t>
            </a:r>
            <a:endParaRPr sz="22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giocare tutti i vostri talenti con coraggio </a:t>
            </a:r>
            <a:b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e con creatività</a:t>
            </a:r>
            <a:endParaRPr sz="22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2000"/>
              </a:spcBef>
              <a:spcAft>
                <a:spcPts val="200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essere costanti e fedeli alla scelta che state facendo, </a:t>
            </a:r>
            <a:b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a partire dagli incontri di formazione…</a:t>
            </a:r>
            <a:endParaRPr sz="2200"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512" name="Google Shape;512;p25"/>
          <p:cNvSpPr/>
          <p:nvPr/>
        </p:nvSpPr>
        <p:spPr>
          <a:xfrm rot="-279287">
            <a:off x="1079213" y="4711434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13" name="Google Shape;513;p25"/>
          <p:cNvSpPr/>
          <p:nvPr/>
        </p:nvSpPr>
        <p:spPr>
          <a:xfrm rot="324028">
            <a:off x="1079263" y="5631687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14" name="Google Shape;514;p25"/>
          <p:cNvSpPr/>
          <p:nvPr/>
        </p:nvSpPr>
        <p:spPr>
          <a:xfrm rot="690237">
            <a:off x="1079215" y="393209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15" name="Google Shape;515;p25"/>
          <p:cNvSpPr/>
          <p:nvPr/>
        </p:nvSpPr>
        <p:spPr>
          <a:xfrm rot="-209396">
            <a:off x="1153603" y="3309425"/>
            <a:ext cx="694889" cy="596288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16" name="Google Shape;516;p25"/>
          <p:cNvSpPr/>
          <p:nvPr/>
        </p:nvSpPr>
        <p:spPr>
          <a:xfrm rot="-193917">
            <a:off x="2113594" y="2252481"/>
            <a:ext cx="5635163" cy="842252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517" name="Google Shape;517;p25"/>
          <p:cNvSpPr txBox="1"/>
          <p:nvPr/>
        </p:nvSpPr>
        <p:spPr>
          <a:xfrm rot="-206743">
            <a:off x="2264435" y="2246153"/>
            <a:ext cx="5934829" cy="790441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325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COSA CHIEDIAMO?</a:t>
            </a:r>
            <a:endParaRPr sz="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26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23" name="Google Shape;523;p26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26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26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26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27" name="Google Shape;527;p26" title="Pallini per Appunti.png"/>
          <p:cNvPicPr preferRelativeResize="0"/>
          <p:nvPr/>
        </p:nvPicPr>
        <p:blipFill rotWithShape="1">
          <a:blip r:embed="rId5">
            <a:alphaModFix/>
          </a:blip>
          <a:srcRect b="24868" l="957" r="1290" t="20881"/>
          <a:stretch/>
        </p:blipFill>
        <p:spPr>
          <a:xfrm rot="-135282">
            <a:off x="929301" y="2924348"/>
            <a:ext cx="10292625" cy="3275655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p26"/>
          <p:cNvSpPr txBox="1"/>
          <p:nvPr/>
        </p:nvSpPr>
        <p:spPr>
          <a:xfrm>
            <a:off x="1217200" y="2624767"/>
            <a:ext cx="10392600" cy="306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 crescere e acquisire nuove conoscenze e competenze</a:t>
            </a:r>
            <a:endParaRPr sz="24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 scoprire i nostri talenti e il valore del servizio</a:t>
            </a:r>
            <a:endParaRPr sz="24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 tornare a coinvolgere chi si riavvicina per l’estate</a:t>
            </a:r>
            <a:endParaRPr sz="24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Per costruire buone relazioni di gruppo</a:t>
            </a:r>
            <a:endParaRPr sz="2400"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529" name="Google Shape;529;p26"/>
          <p:cNvSpPr/>
          <p:nvPr/>
        </p:nvSpPr>
        <p:spPr>
          <a:xfrm rot="-194056">
            <a:off x="1585042" y="557358"/>
            <a:ext cx="8406790" cy="1049283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530" name="Google Shape;530;p26"/>
          <p:cNvSpPr txBox="1"/>
          <p:nvPr/>
        </p:nvSpPr>
        <p:spPr>
          <a:xfrm rot="-206621">
            <a:off x="1735814" y="553250"/>
            <a:ext cx="8470495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625">
                <a:solidFill>
                  <a:schemeClr val="lt1"/>
                </a:solidFill>
                <a:latin typeface="Mogra"/>
                <a:ea typeface="Mogra"/>
                <a:cs typeface="Mogra"/>
                <a:sym typeface="Mogra"/>
              </a:rPr>
              <a:t>PERCHÉ LA FORMAZIONE?</a:t>
            </a:r>
            <a:endParaRPr sz="945">
              <a:solidFill>
                <a:schemeClr val="lt1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531" name="Google Shape;531;p26"/>
          <p:cNvSpPr txBox="1"/>
          <p:nvPr/>
        </p:nvSpPr>
        <p:spPr>
          <a:xfrm rot="-287732">
            <a:off x="3189273" y="978241"/>
            <a:ext cx="8056202" cy="1198648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7200">
                <a:solidFill>
                  <a:srgbClr val="C6D429"/>
                </a:solidFill>
                <a:latin typeface="Niconne"/>
                <a:ea typeface="Niconne"/>
                <a:cs typeface="Niconne"/>
                <a:sym typeface="Niconne"/>
              </a:rPr>
              <a:t>non siamo mica a scuola!</a:t>
            </a:r>
            <a:endParaRPr sz="7200">
              <a:solidFill>
                <a:srgbClr val="C6D42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2" name="Google Shape;532;p26"/>
          <p:cNvSpPr/>
          <p:nvPr/>
        </p:nvSpPr>
        <p:spPr>
          <a:xfrm rot="-279287">
            <a:off x="1356700" y="2567421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33" name="Google Shape;533;p26"/>
          <p:cNvSpPr/>
          <p:nvPr/>
        </p:nvSpPr>
        <p:spPr>
          <a:xfrm rot="324028">
            <a:off x="1740263" y="3323187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34" name="Google Shape;534;p26"/>
          <p:cNvSpPr/>
          <p:nvPr/>
        </p:nvSpPr>
        <p:spPr>
          <a:xfrm rot="690237">
            <a:off x="1356727" y="4171206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35" name="Google Shape;535;p26"/>
          <p:cNvSpPr/>
          <p:nvPr/>
        </p:nvSpPr>
        <p:spPr>
          <a:xfrm rot="608733">
            <a:off x="2631467" y="5095621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2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-2369951" y="-2521349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2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3025" y="170772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2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"/>
          <p:cNvSpPr/>
          <p:nvPr/>
        </p:nvSpPr>
        <p:spPr>
          <a:xfrm rot="250433">
            <a:off x="1405690" y="3205316"/>
            <a:ext cx="9282319" cy="1774417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C6D429"/>
              </a:solidFill>
            </a:endParaRPr>
          </a:p>
        </p:txBody>
      </p:sp>
      <p:sp>
        <p:nvSpPr>
          <p:cNvPr id="105" name="Google Shape;105;p2"/>
          <p:cNvSpPr/>
          <p:nvPr/>
        </p:nvSpPr>
        <p:spPr>
          <a:xfrm rot="-193856">
            <a:off x="3768145" y="1760916"/>
            <a:ext cx="5764663" cy="1401739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2"/>
          <p:cNvSpPr txBox="1"/>
          <p:nvPr/>
        </p:nvSpPr>
        <p:spPr>
          <a:xfrm rot="-265574">
            <a:off x="-300867" y="723306"/>
            <a:ext cx="12645214" cy="129296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72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Presentazione</a:t>
            </a:r>
            <a:endParaRPr sz="72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107" name="Google Shape;107;p2"/>
          <p:cNvSpPr txBox="1"/>
          <p:nvPr/>
        </p:nvSpPr>
        <p:spPr>
          <a:xfrm rot="-199979">
            <a:off x="1009342" y="5149552"/>
            <a:ext cx="7234437" cy="11082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C</a:t>
            </a: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ontenuti presi dal manuale 2025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e validi per tutti i destinatari che seguono.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Il riferimento per ogni approfondimento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è il fascicolo PROGETTO.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08" name="Google Shape;108;p2"/>
          <p:cNvSpPr txBox="1"/>
          <p:nvPr/>
        </p:nvSpPr>
        <p:spPr>
          <a:xfrm rot="-287792">
            <a:off x="3797176" y="1225507"/>
            <a:ext cx="5467749" cy="2223892"/>
          </a:xfrm>
          <a:prstGeom prst="rect">
            <a:avLst/>
          </a:prstGeom>
          <a:noFill/>
          <a:ln>
            <a:noFill/>
          </a:ln>
        </p:spPr>
        <p:txBody>
          <a:bodyPr anchorCtr="0" anchor="t" bIns="79550" lIns="159150" spcFirstLastPara="1" rIns="159150" wrap="square" tIns="795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8355">
                <a:solidFill>
                  <a:srgbClr val="C6D429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r>
              <a:rPr b="1" lang="it-IT" sz="13403">
                <a:solidFill>
                  <a:srgbClr val="C6D429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100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TEMA</a:t>
            </a:r>
            <a:r>
              <a:rPr b="1" lang="it-IT" sz="13403">
                <a:solidFill>
                  <a:srgbClr val="C6D429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endParaRPr sz="6266">
              <a:solidFill>
                <a:srgbClr val="C6D42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2"/>
          <p:cNvSpPr txBox="1"/>
          <p:nvPr/>
        </p:nvSpPr>
        <p:spPr>
          <a:xfrm rot="280778">
            <a:off x="1543501" y="2798719"/>
            <a:ext cx="9328999" cy="2384562"/>
          </a:xfrm>
          <a:prstGeom prst="rect">
            <a:avLst/>
          </a:prstGeom>
          <a:noFill/>
          <a:ln>
            <a:noFill/>
          </a:ln>
        </p:spPr>
        <p:txBody>
          <a:bodyPr anchorCtr="0" anchor="t" bIns="159150" lIns="159150" spcFirstLastPara="1" rIns="159150" wrap="square" tIns="15915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8355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r>
              <a:rPr b="1" lang="it-IT" sz="13403">
                <a:solidFill>
                  <a:srgbClr val="E33D8B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100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CRE-GREST</a:t>
            </a:r>
            <a:endParaRPr sz="100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7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41" name="Google Shape;541;p27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2" name="Google Shape;542;p27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543" name="Google Shape;543;p27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27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27"/>
          <p:cNvSpPr/>
          <p:nvPr/>
        </p:nvSpPr>
        <p:spPr>
          <a:xfrm rot="-178267">
            <a:off x="1304860" y="721975"/>
            <a:ext cx="4595577" cy="823718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546" name="Google Shape;546;p27"/>
          <p:cNvSpPr txBox="1"/>
          <p:nvPr/>
        </p:nvSpPr>
        <p:spPr>
          <a:xfrm rot="-287785">
            <a:off x="1576100" y="648298"/>
            <a:ext cx="4441755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CALENDARIO</a:t>
            </a:r>
            <a:endParaRPr sz="60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547" name="Google Shape;547;p27"/>
          <p:cNvSpPr/>
          <p:nvPr/>
        </p:nvSpPr>
        <p:spPr>
          <a:xfrm rot="-194033">
            <a:off x="1131845" y="1640477"/>
            <a:ext cx="5344611" cy="842252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548" name="Google Shape;548;p27"/>
          <p:cNvSpPr txBox="1"/>
          <p:nvPr/>
        </p:nvSpPr>
        <p:spPr>
          <a:xfrm rot="-206611">
            <a:off x="1210805" y="1621305"/>
            <a:ext cx="5174442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625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FORMAZIONE</a:t>
            </a:r>
            <a:endParaRPr sz="945">
              <a:solidFill>
                <a:srgbClr val="F8A938"/>
              </a:solidFill>
            </a:endParaRPr>
          </a:p>
        </p:txBody>
      </p:sp>
      <p:sp>
        <p:nvSpPr>
          <p:cNvPr id="549" name="Google Shape;549;p27"/>
          <p:cNvSpPr txBox="1"/>
          <p:nvPr/>
        </p:nvSpPr>
        <p:spPr>
          <a:xfrm rot="-199979">
            <a:off x="3880167" y="617046"/>
            <a:ext cx="7234437" cy="7389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 ciascuno di inserire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quello del proprio oratorio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550" name="Google Shape;550;p27"/>
          <p:cNvSpPr txBox="1"/>
          <p:nvPr/>
        </p:nvSpPr>
        <p:spPr>
          <a:xfrm rot="-287901">
            <a:off x="4764953" y="819496"/>
            <a:ext cx="1768097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della</a:t>
            </a:r>
            <a:endParaRPr sz="6000">
              <a:solidFill>
                <a:schemeClr val="dk1"/>
              </a:solidFill>
              <a:latin typeface="Niconne"/>
              <a:ea typeface="Niconne"/>
              <a:cs typeface="Niconne"/>
              <a:sym typeface="Niconn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28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56" name="Google Shape;556;p28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57" name="Google Shape;557;p28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p28"/>
          <p:cNvSpPr/>
          <p:nvPr/>
        </p:nvSpPr>
        <p:spPr>
          <a:xfrm rot="-152314">
            <a:off x="2575175" y="176756"/>
            <a:ext cx="9171000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28"/>
          <p:cNvSpPr/>
          <p:nvPr/>
        </p:nvSpPr>
        <p:spPr>
          <a:xfrm rot="-123941">
            <a:off x="2918191" y="449276"/>
            <a:ext cx="8414468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0" name="Google Shape;560;p28"/>
          <p:cNvSpPr txBox="1"/>
          <p:nvPr/>
        </p:nvSpPr>
        <p:spPr>
          <a:xfrm>
            <a:off x="4075450" y="732750"/>
            <a:ext cx="6982200" cy="54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È fondamentale partecipare agli incontri di formazione: segniamo già in agenda le date per non mancare!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 Cre-Grest si arriva puntuali, se non in anticipo per preparare le attività e accogliere con un sorriso i bambini e i ragazzi. 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 gite sono pensate per far vivere esperienze belle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 spensierate a bambini e ragazzi e la nostra presenza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è essenziale per la loro buona riuscita!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Durante il tempo del Cre-Grest, non si usa il cellulare perché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nostra attenzione è sui bambini e sui ragazzi.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Stiamo con loro! 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 Cre-Grest teniamo uno stile educato e sano: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 si dicono parolacce, non si fuma e… 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250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preghiera è un ingrediente essenziale dell’esperienza che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 vive accanto ai bambini e ai ragazzi, lasciandoci coinvolgere. </a:t>
            </a:r>
            <a:endParaRPr sz="1900"/>
          </a:p>
        </p:txBody>
      </p:sp>
      <p:sp>
        <p:nvSpPr>
          <p:cNvPr id="561" name="Google Shape;561;p28"/>
          <p:cNvSpPr/>
          <p:nvPr/>
        </p:nvSpPr>
        <p:spPr>
          <a:xfrm rot="-5256245">
            <a:off x="1332961" y="890937"/>
            <a:ext cx="1004678" cy="2749477"/>
          </a:xfrm>
          <a:prstGeom prst="trapezoid">
            <a:avLst>
              <a:gd fmla="val 10209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Google Shape;562;p28"/>
          <p:cNvSpPr/>
          <p:nvPr/>
        </p:nvSpPr>
        <p:spPr>
          <a:xfrm rot="-5527714">
            <a:off x="122675" y="910025"/>
            <a:ext cx="936946" cy="5328103"/>
          </a:xfrm>
          <a:prstGeom prst="trapezoid">
            <a:avLst>
              <a:gd fmla="val 10209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28"/>
          <p:cNvSpPr/>
          <p:nvPr/>
        </p:nvSpPr>
        <p:spPr>
          <a:xfrm rot="5400000">
            <a:off x="-326073" y="-444805"/>
            <a:ext cx="862500" cy="6679500"/>
          </a:xfrm>
          <a:prstGeom prst="trapezoid">
            <a:avLst>
              <a:gd fmla="val 10209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28"/>
          <p:cNvSpPr/>
          <p:nvPr/>
        </p:nvSpPr>
        <p:spPr>
          <a:xfrm rot="-5400000">
            <a:off x="1695325" y="3153050"/>
            <a:ext cx="954300" cy="2329200"/>
          </a:xfrm>
          <a:prstGeom prst="trapezoid">
            <a:avLst>
              <a:gd fmla="val 10209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p28"/>
          <p:cNvSpPr/>
          <p:nvPr/>
        </p:nvSpPr>
        <p:spPr>
          <a:xfrm rot="-5252861">
            <a:off x="1349441" y="3563204"/>
            <a:ext cx="862390" cy="2864030"/>
          </a:xfrm>
          <a:prstGeom prst="trapezoid">
            <a:avLst>
              <a:gd fmla="val 10209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6" name="Google Shape;566;p28"/>
          <p:cNvSpPr txBox="1"/>
          <p:nvPr/>
        </p:nvSpPr>
        <p:spPr>
          <a:xfrm>
            <a:off x="-3353726" y="1858550"/>
            <a:ext cx="6549900" cy="34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FACCIAMO</a:t>
            </a:r>
            <a:endParaRPr sz="37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Mogra"/>
                <a:ea typeface="Mogra"/>
                <a:cs typeface="Mogra"/>
                <a:sym typeface="Mogra"/>
              </a:rPr>
              <a:t>UN PATTO</a:t>
            </a:r>
            <a:endParaRPr sz="1900">
              <a:solidFill>
                <a:schemeClr val="lt1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PER ESSERE</a:t>
            </a:r>
            <a:endParaRPr sz="370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BUONI</a:t>
            </a:r>
            <a:endParaRPr sz="37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Mogra"/>
                <a:ea typeface="Mogra"/>
                <a:cs typeface="Mogra"/>
                <a:sym typeface="Mogra"/>
              </a:rPr>
              <a:t>ANIMATORI</a:t>
            </a:r>
            <a:endParaRPr sz="2500">
              <a:solidFill>
                <a:schemeClr val="lt1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567" name="Google Shape;567;p28"/>
          <p:cNvSpPr txBox="1"/>
          <p:nvPr/>
        </p:nvSpPr>
        <p:spPr>
          <a:xfrm rot="-199979">
            <a:off x="-4674983" y="5725013"/>
            <a:ext cx="7234437" cy="9234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Aggiungiamo tutto ciò</a:t>
            </a:r>
            <a:b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che riteniamo opportuno</a:t>
            </a:r>
            <a:b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per i nostri adolescenti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568" name="Google Shape;568;p28"/>
          <p:cNvSpPr/>
          <p:nvPr/>
        </p:nvSpPr>
        <p:spPr>
          <a:xfrm rot="-279287">
            <a:off x="3395850" y="759971"/>
            <a:ext cx="694992" cy="596259"/>
          </a:xfrm>
          <a:prstGeom prst="trapezoid">
            <a:avLst>
              <a:gd fmla="val 12044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69" name="Google Shape;569;p28"/>
          <p:cNvSpPr/>
          <p:nvPr/>
        </p:nvSpPr>
        <p:spPr>
          <a:xfrm rot="323748">
            <a:off x="3295112" y="1543765"/>
            <a:ext cx="896472" cy="596345"/>
          </a:xfrm>
          <a:prstGeom prst="trapezoid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70" name="Google Shape;570;p28"/>
          <p:cNvSpPr/>
          <p:nvPr/>
        </p:nvSpPr>
        <p:spPr>
          <a:xfrm rot="1484">
            <a:off x="3395877" y="2363826"/>
            <a:ext cx="695100" cy="596400"/>
          </a:xfrm>
          <a:prstGeom prst="trapezoid">
            <a:avLst>
              <a:gd fmla="val 11908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3CB28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rgbClr val="3CB28D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71" name="Google Shape;571;p28"/>
          <p:cNvSpPr/>
          <p:nvPr/>
        </p:nvSpPr>
        <p:spPr>
          <a:xfrm rot="608733">
            <a:off x="3492142" y="3489421"/>
            <a:ext cx="694865" cy="596173"/>
          </a:xfrm>
          <a:prstGeom prst="trapezoid">
            <a:avLst>
              <a:gd fmla="val 14134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rgbClr val="F8A938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72" name="Google Shape;572;p28"/>
          <p:cNvSpPr/>
          <p:nvPr/>
        </p:nvSpPr>
        <p:spPr>
          <a:xfrm rot="433319">
            <a:off x="3570932" y="4491657"/>
            <a:ext cx="615684" cy="596335"/>
          </a:xfrm>
          <a:prstGeom prst="trapezoid">
            <a:avLst>
              <a:gd fmla="val 12044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573" name="Google Shape;573;p28"/>
          <p:cNvSpPr/>
          <p:nvPr/>
        </p:nvSpPr>
        <p:spPr>
          <a:xfrm rot="-157669">
            <a:off x="3391359" y="5507605"/>
            <a:ext cx="896443" cy="596425"/>
          </a:xfrm>
          <a:prstGeom prst="trapezoid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6</a:t>
            </a:r>
            <a:endParaRPr sz="43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7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9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79" name="Google Shape;579;p29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29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29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2" name="Google Shape;582;p29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29"/>
          <p:cNvSpPr/>
          <p:nvPr/>
        </p:nvSpPr>
        <p:spPr>
          <a:xfrm rot="-178380">
            <a:off x="1740633" y="1409303"/>
            <a:ext cx="4222483" cy="823718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584" name="Google Shape;584;p29"/>
          <p:cNvSpPr txBox="1"/>
          <p:nvPr/>
        </p:nvSpPr>
        <p:spPr>
          <a:xfrm rot="-287785">
            <a:off x="2011625" y="1326023"/>
            <a:ext cx="4441755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CRE-GREST</a:t>
            </a:r>
            <a:endParaRPr sz="60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585" name="Google Shape;585;p29"/>
          <p:cNvSpPr/>
          <p:nvPr/>
        </p:nvSpPr>
        <p:spPr>
          <a:xfrm rot="-194118">
            <a:off x="973141" y="674552"/>
            <a:ext cx="5156218" cy="842252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586" name="Google Shape;586;p29"/>
          <p:cNvSpPr txBox="1"/>
          <p:nvPr/>
        </p:nvSpPr>
        <p:spPr>
          <a:xfrm rot="-206611">
            <a:off x="1047005" y="650275"/>
            <a:ext cx="5174442" cy="82139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525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PROGRAMMA</a:t>
            </a:r>
            <a:endParaRPr sz="100">
              <a:solidFill>
                <a:srgbClr val="F8A938"/>
              </a:solidFill>
            </a:endParaRPr>
          </a:p>
        </p:txBody>
      </p:sp>
      <p:sp>
        <p:nvSpPr>
          <p:cNvPr id="587" name="Google Shape;587;p29"/>
          <p:cNvSpPr txBox="1"/>
          <p:nvPr/>
        </p:nvSpPr>
        <p:spPr>
          <a:xfrm rot="-199979">
            <a:off x="3885567" y="616888"/>
            <a:ext cx="7234437" cy="9234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Se organizziamo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anche esperienze di CREado,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inseriamo anche questo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588" name="Google Shape;588;p29"/>
          <p:cNvSpPr txBox="1"/>
          <p:nvPr/>
        </p:nvSpPr>
        <p:spPr>
          <a:xfrm rot="-287901">
            <a:off x="1233728" y="1156196"/>
            <a:ext cx="1768097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endParaRPr sz="6000">
              <a:solidFill>
                <a:schemeClr val="dk1"/>
              </a:solidFill>
              <a:latin typeface="Niconne"/>
              <a:ea typeface="Niconne"/>
              <a:cs typeface="Niconne"/>
              <a:sym typeface="Niconne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30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94" name="Google Shape;594;p30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30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6621068">
            <a:off x="-2722474" y="-3574671"/>
            <a:ext cx="8298370" cy="829837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30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7" name="Google Shape;597;p30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598" name="Google Shape;598;p30"/>
          <p:cNvGrpSpPr/>
          <p:nvPr/>
        </p:nvGrpSpPr>
        <p:grpSpPr>
          <a:xfrm>
            <a:off x="2905199" y="742029"/>
            <a:ext cx="5600852" cy="2403418"/>
            <a:chOff x="3252148" y="277072"/>
            <a:chExt cx="4416727" cy="1895291"/>
          </a:xfrm>
        </p:grpSpPr>
        <p:sp>
          <p:nvSpPr>
            <p:cNvPr id="599" name="Google Shape;599;p30"/>
            <p:cNvSpPr/>
            <p:nvPr/>
          </p:nvSpPr>
          <p:spPr>
            <a:xfrm rot="-92233">
              <a:off x="4087883" y="1060697"/>
              <a:ext cx="3567384" cy="1062682"/>
            </a:xfrm>
            <a:prstGeom prst="rect">
              <a:avLst/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69400" lIns="69400" spcFirstLastPara="1" rIns="69400" wrap="square" tIns="694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62">
                <a:solidFill>
                  <a:srgbClr val="C6D429"/>
                </a:solidFill>
              </a:endParaRPr>
            </a:p>
          </p:txBody>
        </p:sp>
        <p:sp>
          <p:nvSpPr>
            <p:cNvPr id="600" name="Google Shape;600;p30"/>
            <p:cNvSpPr txBox="1"/>
            <p:nvPr/>
          </p:nvSpPr>
          <p:spPr>
            <a:xfrm rot="-265558">
              <a:off x="3288049" y="406140"/>
              <a:ext cx="3385997" cy="106216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5925" lIns="115925" spcFirstLastPara="1" rIns="115925" wrap="square" tIns="1159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7228">
                  <a:solidFill>
                    <a:srgbClr val="E33D8B"/>
                  </a:solidFill>
                  <a:latin typeface="Borel"/>
                  <a:ea typeface="Borel"/>
                  <a:cs typeface="Borel"/>
                  <a:sym typeface="Borel"/>
                </a:rPr>
                <a:t>che dici,</a:t>
              </a:r>
              <a:endParaRPr sz="7228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endParaRPr>
            </a:p>
          </p:txBody>
        </p:sp>
        <p:sp>
          <p:nvSpPr>
            <p:cNvPr id="601" name="Google Shape;601;p30"/>
            <p:cNvSpPr txBox="1"/>
            <p:nvPr/>
          </p:nvSpPr>
          <p:spPr>
            <a:xfrm rot="-61328">
              <a:off x="4195880" y="1028072"/>
              <a:ext cx="3397141" cy="11140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0825" lIns="120825" spcFirstLastPara="1" rIns="120825" wrap="square" tIns="1208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7592">
                  <a:solidFill>
                    <a:schemeClr val="lt1"/>
                  </a:solidFill>
                  <a:latin typeface="Black Han Sans"/>
                  <a:ea typeface="Black Han Sans"/>
                  <a:cs typeface="Black Han Sans"/>
                  <a:sym typeface="Black Han Sans"/>
                </a:rPr>
                <a:t>CI STAI?</a:t>
              </a:r>
              <a:endParaRPr sz="7592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endParaRPr>
            </a:p>
          </p:txBody>
        </p:sp>
      </p:grpSp>
      <p:sp>
        <p:nvSpPr>
          <p:cNvPr id="602" name="Google Shape;602;p30"/>
          <p:cNvSpPr txBox="1"/>
          <p:nvPr/>
        </p:nvSpPr>
        <p:spPr>
          <a:xfrm>
            <a:off x="-8903678" y="4008774"/>
            <a:ext cx="1039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3" name="Google Shape;603;p30"/>
          <p:cNvSpPr txBox="1"/>
          <p:nvPr/>
        </p:nvSpPr>
        <p:spPr>
          <a:xfrm>
            <a:off x="821550" y="3603700"/>
            <a:ext cx="10548900" cy="19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3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E allora non indugiamo sulla porta, </a:t>
            </a:r>
            <a:endParaRPr sz="5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3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bussiamo con coraggio alle porte dell’estate </a:t>
            </a:r>
            <a:endParaRPr sz="5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3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e spalanchiamo l’oratorio a tutto ciò che </a:t>
            </a:r>
            <a:endParaRPr sz="5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3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il Cre-Grest porterà con sé, </a:t>
            </a:r>
            <a:endParaRPr sz="5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3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grazie al nostro servizio appassionato!</a:t>
            </a:r>
            <a:endParaRPr sz="2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604" name="Google Shape;604;p30" title="Materiale per Diocesi SFUMATURA VERDE SCURO6.png"/>
          <p:cNvPicPr preferRelativeResize="0"/>
          <p:nvPr/>
        </p:nvPicPr>
        <p:blipFill rotWithShape="1">
          <a:blip r:embed="rId5">
            <a:alphaModFix/>
          </a:blip>
          <a:srcRect b="0" l="12832" r="54828" t="0"/>
          <a:stretch/>
        </p:blipFill>
        <p:spPr>
          <a:xfrm rot="-126168">
            <a:off x="839925" y="1112823"/>
            <a:ext cx="1677100" cy="5185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5" name="Google Shape;605;p30" title="Materiale per Diocesi SFUMATURA VERDE SCURO6.png"/>
          <p:cNvPicPr preferRelativeResize="0"/>
          <p:nvPr/>
        </p:nvPicPr>
        <p:blipFill rotWithShape="1">
          <a:blip r:embed="rId5">
            <a:alphaModFix/>
          </a:blip>
          <a:srcRect b="0" l="12832" r="54828" t="0"/>
          <a:stretch/>
        </p:blipFill>
        <p:spPr>
          <a:xfrm rot="10674693">
            <a:off x="9674325" y="770862"/>
            <a:ext cx="1677100" cy="51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6" name="Google Shape;606;p30" title="Materiale per Diocesi SFUMATURA ARANCIO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84575" y="562125"/>
            <a:ext cx="1595827" cy="159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30" title="Materiale per Diocesi SFUMATURA ARANCIO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9000010">
            <a:off x="2172122" y="4930525"/>
            <a:ext cx="1106950" cy="110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31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17" name="Google Shape;617;p31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8" name="Google Shape;618;p31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619" name="Google Shape;619;p31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31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31"/>
          <p:cNvSpPr/>
          <p:nvPr/>
        </p:nvSpPr>
        <p:spPr>
          <a:xfrm rot="-92052">
            <a:off x="4043854" y="1068367"/>
            <a:ext cx="5557692" cy="1062682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4725" lIns="54725" spcFirstLastPara="1" rIns="54725" wrap="square" tIns="54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38">
              <a:solidFill>
                <a:srgbClr val="3CB28D"/>
              </a:solidFill>
            </a:endParaRPr>
          </a:p>
        </p:txBody>
      </p:sp>
      <p:sp>
        <p:nvSpPr>
          <p:cNvPr id="622" name="Google Shape;622;p31"/>
          <p:cNvSpPr/>
          <p:nvPr/>
        </p:nvSpPr>
        <p:spPr>
          <a:xfrm rot="-193737">
            <a:off x="1821508" y="2975280"/>
            <a:ext cx="6540484" cy="1100653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623" name="Google Shape;623;p31"/>
          <p:cNvSpPr txBox="1"/>
          <p:nvPr/>
        </p:nvSpPr>
        <p:spPr>
          <a:xfrm rot="-265574">
            <a:off x="-1393517" y="410157"/>
            <a:ext cx="12645214" cy="10621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7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Presentazione</a:t>
            </a:r>
            <a:endParaRPr sz="5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624" name="Google Shape;624;p31"/>
          <p:cNvSpPr txBox="1"/>
          <p:nvPr/>
        </p:nvSpPr>
        <p:spPr>
          <a:xfrm rot="-61487">
            <a:off x="4119924" y="815804"/>
            <a:ext cx="5585693" cy="1427633"/>
          </a:xfrm>
          <a:prstGeom prst="rect">
            <a:avLst/>
          </a:prstGeom>
          <a:noFill/>
          <a:ln>
            <a:noFill/>
          </a:ln>
        </p:spPr>
        <p:txBody>
          <a:bodyPr anchorCtr="0" anchor="t" bIns="95275" lIns="95275" spcFirstLastPara="1" rIns="95275" wrap="square" tIns="952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002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r>
              <a:rPr b="1" lang="it-IT" sz="8025">
                <a:solidFill>
                  <a:srgbClr val="E33D8B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5987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CRE-GREST</a:t>
            </a:r>
            <a:endParaRPr sz="5987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25" name="Google Shape;625;p31"/>
          <p:cNvSpPr txBox="1"/>
          <p:nvPr/>
        </p:nvSpPr>
        <p:spPr>
          <a:xfrm rot="-287876">
            <a:off x="1923465" y="2554837"/>
            <a:ext cx="6326970" cy="1745799"/>
          </a:xfrm>
          <a:prstGeom prst="rect">
            <a:avLst/>
          </a:prstGeom>
          <a:noFill/>
          <a:ln>
            <a:noFill/>
          </a:ln>
        </p:spPr>
        <p:txBody>
          <a:bodyPr anchorCtr="0" anchor="t" bIns="62450" lIns="124950" spcFirstLastPara="1" rIns="124950" wrap="square" tIns="624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chemeClr val="lt1"/>
                </a:solidFill>
                <a:latin typeface="Niconne"/>
                <a:ea typeface="Niconne"/>
                <a:cs typeface="Niconne"/>
                <a:sym typeface="Niconne"/>
              </a:rPr>
              <a:t>alle</a:t>
            </a:r>
            <a:r>
              <a:rPr b="1" lang="it-IT" sz="10523">
                <a:solidFill>
                  <a:schemeClr val="lt1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7851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FAMIGLIE</a:t>
            </a:r>
            <a:r>
              <a:rPr b="1" lang="it-IT" sz="10523">
                <a:solidFill>
                  <a:schemeClr val="lt1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endParaRPr sz="4919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6" name="Google Shape;626;p31"/>
          <p:cNvSpPr/>
          <p:nvPr/>
        </p:nvSpPr>
        <p:spPr>
          <a:xfrm rot="-193839">
            <a:off x="2440588" y="4238673"/>
            <a:ext cx="7974373" cy="1228656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627" name="Google Shape;627;p31"/>
          <p:cNvSpPr txBox="1"/>
          <p:nvPr/>
        </p:nvSpPr>
        <p:spPr>
          <a:xfrm rot="-206703">
            <a:off x="2577607" y="4166629"/>
            <a:ext cx="7987835" cy="14672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8333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ADOLESCENTI</a:t>
            </a:r>
            <a:endParaRPr>
              <a:solidFill>
                <a:srgbClr val="C6D429"/>
              </a:solidFill>
            </a:endParaRPr>
          </a:p>
        </p:txBody>
      </p:sp>
      <p:sp>
        <p:nvSpPr>
          <p:cNvPr id="628" name="Google Shape;628;p31"/>
          <p:cNvSpPr txBox="1"/>
          <p:nvPr/>
        </p:nvSpPr>
        <p:spPr>
          <a:xfrm rot="-287712">
            <a:off x="4938264" y="3395281"/>
            <a:ext cx="3890216" cy="1143736"/>
          </a:xfrm>
          <a:prstGeom prst="rect">
            <a:avLst/>
          </a:prstGeom>
          <a:noFill/>
          <a:ln>
            <a:noFill/>
          </a:ln>
        </p:spPr>
        <p:txBody>
          <a:bodyPr anchorCtr="0" anchor="t" bIns="66300" lIns="132600" spcFirstLastPara="1" rIns="132600" wrap="square" tIns="663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degli</a:t>
            </a:r>
            <a:endParaRPr sz="522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32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34" name="Google Shape;634;p32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32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32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32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32"/>
          <p:cNvSpPr/>
          <p:nvPr/>
        </p:nvSpPr>
        <p:spPr>
          <a:xfrm>
            <a:off x="3413199" y="-1477825"/>
            <a:ext cx="4972200" cy="3445500"/>
          </a:xfrm>
          <a:prstGeom prst="trapezoid">
            <a:avLst>
              <a:gd fmla="val 13559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639" name="Google Shape;639;p32"/>
          <p:cNvSpPr/>
          <p:nvPr/>
        </p:nvSpPr>
        <p:spPr>
          <a:xfrm rot="-110163">
            <a:off x="3454843" y="-1586822"/>
            <a:ext cx="4700413" cy="3380593"/>
          </a:xfrm>
          <a:prstGeom prst="trapezoid">
            <a:avLst>
              <a:gd fmla="val 14359" name="adj"/>
            </a:avLst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640" name="Google Shape;640;p32"/>
          <p:cNvSpPr txBox="1"/>
          <p:nvPr/>
        </p:nvSpPr>
        <p:spPr>
          <a:xfrm>
            <a:off x="1035957" y="2171849"/>
            <a:ext cx="103926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È UN PROGETTO EDUCATIVO E PASTORALE </a:t>
            </a:r>
            <a:b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DA DECLINARE NEL PROPRIO ORATORIO</a:t>
            </a:r>
            <a:endParaRPr sz="5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È UN’ESPERIENZA DI COMUNITÀ DA VIVERE </a:t>
            </a:r>
            <a:endParaRPr sz="5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  <a:t>È UN TEMPO DI CURA DA SPERIMENTARE </a:t>
            </a:r>
            <a:b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  <a:t>DA PROTAGONISTI</a:t>
            </a:r>
            <a:endParaRPr sz="500">
              <a:solidFill>
                <a:srgbClr val="FF9900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È UN SERVIZIO ECCLESIALE </a:t>
            </a:r>
            <a:b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RIVOLTO ALLE FAMIGLIE</a:t>
            </a:r>
            <a:endParaRPr sz="5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641" name="Google Shape;641;p32"/>
          <p:cNvSpPr txBox="1"/>
          <p:nvPr/>
        </p:nvSpPr>
        <p:spPr>
          <a:xfrm rot="-199979">
            <a:off x="1045892" y="5692867"/>
            <a:ext cx="7234437" cy="5541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Punto 5: altro legato al contesto specifico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642" name="Google Shape;642;p32"/>
          <p:cNvSpPr/>
          <p:nvPr/>
        </p:nvSpPr>
        <p:spPr>
          <a:xfrm rot="-279287">
            <a:off x="1699500" y="2113159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43" name="Google Shape;643;p32"/>
          <p:cNvSpPr/>
          <p:nvPr/>
        </p:nvSpPr>
        <p:spPr>
          <a:xfrm rot="324028">
            <a:off x="1555663" y="2969862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44" name="Google Shape;644;p32"/>
          <p:cNvSpPr/>
          <p:nvPr/>
        </p:nvSpPr>
        <p:spPr>
          <a:xfrm rot="690237">
            <a:off x="1929177" y="366089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45" name="Google Shape;645;p32"/>
          <p:cNvSpPr/>
          <p:nvPr/>
        </p:nvSpPr>
        <p:spPr>
          <a:xfrm rot="608733">
            <a:off x="3070317" y="4665384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46" name="Google Shape;646;p32"/>
          <p:cNvSpPr txBox="1"/>
          <p:nvPr/>
        </p:nvSpPr>
        <p:spPr>
          <a:xfrm>
            <a:off x="1944100" y="0"/>
            <a:ext cx="79104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che cosa è </a:t>
            </a:r>
            <a:endParaRPr sz="9600">
              <a:solidFill>
                <a:srgbClr val="E33D8B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CRE-GREST? </a:t>
            </a:r>
            <a:endParaRPr b="1" sz="4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33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2" name="Google Shape;652;p33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33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33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33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p33"/>
          <p:cNvSpPr/>
          <p:nvPr/>
        </p:nvSpPr>
        <p:spPr>
          <a:xfrm>
            <a:off x="1173096" y="-1477825"/>
            <a:ext cx="9798900" cy="3445500"/>
          </a:xfrm>
          <a:prstGeom prst="trapezoid">
            <a:avLst>
              <a:gd fmla="val 13559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657" name="Google Shape;657;p33"/>
          <p:cNvSpPr/>
          <p:nvPr/>
        </p:nvSpPr>
        <p:spPr>
          <a:xfrm rot="-55912">
            <a:off x="1257015" y="-1602586"/>
            <a:ext cx="9260125" cy="3412122"/>
          </a:xfrm>
          <a:prstGeom prst="trapezoid">
            <a:avLst>
              <a:gd fmla="val 14359" name="adj"/>
            </a:avLst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658" name="Google Shape;658;p33"/>
          <p:cNvSpPr txBox="1"/>
          <p:nvPr/>
        </p:nvSpPr>
        <p:spPr>
          <a:xfrm>
            <a:off x="1595750" y="2281650"/>
            <a:ext cx="9696600" cy="38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PERCHÉ I RAGAZZI CI SONO E NOI NON POSSIAMO NON ESSERCI</a:t>
            </a:r>
            <a:endParaRPr sz="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PERCHÉ ABBIAMO QUALCOSA,O MEGLIO QUALCUNO DA ANNUNCIARE</a:t>
            </a:r>
            <a:endParaRPr sz="7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PERCHÉ VOGLIAMO VIVERE ESPERIENZE FRATERNE E COMUNITARIE</a:t>
            </a:r>
            <a:endParaRPr sz="7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PERCHÉ POSSIAMO PRENDERCI DELLE RESPONSABILITÀ</a:t>
            </a:r>
            <a:endParaRPr sz="7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PERCHÉ È UN MODO DIVERSO DI STARE </a:t>
            </a:r>
            <a:endParaRPr sz="21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IN QUESTO TEMPO A CUI NON VOGLIAMO RINUNCIARE!!</a:t>
            </a:r>
            <a:endParaRPr sz="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659" name="Google Shape;659;p33"/>
          <p:cNvSpPr txBox="1"/>
          <p:nvPr/>
        </p:nvSpPr>
        <p:spPr>
          <a:xfrm>
            <a:off x="-209875" y="0"/>
            <a:ext cx="125853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perchè l’oratorio </a:t>
            </a:r>
            <a:endParaRPr sz="9600">
              <a:solidFill>
                <a:srgbClr val="E33D8B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ORGANIZZA </a:t>
            </a:r>
            <a:r>
              <a:rPr b="1" lang="it-IT" sz="3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CRE-GREST? </a:t>
            </a:r>
            <a:endParaRPr b="1" sz="4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60" name="Google Shape;660;p33"/>
          <p:cNvSpPr/>
          <p:nvPr/>
        </p:nvSpPr>
        <p:spPr>
          <a:xfrm rot="-279287">
            <a:off x="1012125" y="2990484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61" name="Google Shape;661;p33"/>
          <p:cNvSpPr/>
          <p:nvPr/>
        </p:nvSpPr>
        <p:spPr>
          <a:xfrm rot="324028">
            <a:off x="1086863" y="3725487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62" name="Google Shape;662;p33"/>
          <p:cNvSpPr/>
          <p:nvPr/>
        </p:nvSpPr>
        <p:spPr>
          <a:xfrm rot="690237">
            <a:off x="1789452" y="560549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63" name="Google Shape;663;p33"/>
          <p:cNvSpPr/>
          <p:nvPr/>
        </p:nvSpPr>
        <p:spPr>
          <a:xfrm rot="608733">
            <a:off x="1944967" y="4480909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64" name="Google Shape;664;p33"/>
          <p:cNvSpPr/>
          <p:nvPr/>
        </p:nvSpPr>
        <p:spPr>
          <a:xfrm rot="-605550">
            <a:off x="1220074" y="2167290"/>
            <a:ext cx="695055" cy="59636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34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70" name="Google Shape;670;p34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34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672" name="Google Shape;672;p34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34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4" name="Google Shape;674;p34"/>
          <p:cNvSpPr/>
          <p:nvPr/>
        </p:nvSpPr>
        <p:spPr>
          <a:xfrm rot="5213686">
            <a:off x="363379" y="514911"/>
            <a:ext cx="4064969" cy="6082426"/>
          </a:xfrm>
          <a:prstGeom prst="trapezoid">
            <a:avLst>
              <a:gd fmla="val 9855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35325" lIns="35325" spcFirstLastPara="1" rIns="35325" wrap="square" tIns="353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"/>
          </a:p>
        </p:txBody>
      </p:sp>
      <p:sp>
        <p:nvSpPr>
          <p:cNvPr id="675" name="Google Shape;675;p34"/>
          <p:cNvSpPr/>
          <p:nvPr/>
        </p:nvSpPr>
        <p:spPr>
          <a:xfrm rot="5213675">
            <a:off x="543758" y="598520"/>
            <a:ext cx="3715857" cy="5845974"/>
          </a:xfrm>
          <a:prstGeom prst="trapezoid">
            <a:avLst>
              <a:gd fmla="val 9855" name="adj"/>
            </a:avLst>
          </a:prstGeom>
          <a:noFill/>
          <a:ln cap="flat" cmpd="sng" w="333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5325" lIns="35325" spcFirstLastPara="1" rIns="35325" wrap="square" tIns="353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"/>
          </a:p>
        </p:txBody>
      </p:sp>
      <p:sp>
        <p:nvSpPr>
          <p:cNvPr id="676" name="Google Shape;676;p34"/>
          <p:cNvSpPr txBox="1"/>
          <p:nvPr/>
        </p:nvSpPr>
        <p:spPr>
          <a:xfrm>
            <a:off x="5989747" y="983200"/>
            <a:ext cx="5265000" cy="489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</a:rPr>
              <a:t>Perché desideriamo siglare con voi un patto educativo, costruire un’alleanza feconda in cui impegnarci reciprocamente ad accompagnare gli adolescenti nella loro esperienza da animatori.</a:t>
            </a:r>
            <a:endParaRPr sz="24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</a:rPr>
              <a:t>Vegliamo insieme sul loro servizio perché possiamo unire sguardi e consapevolezze, dando loro punti di riferimento adulti che guardano dalla stessa parte, </a:t>
            </a:r>
            <a:endParaRPr sz="24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</a:rPr>
              <a:t>la loro! 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677" name="Google Shape;677;p34"/>
          <p:cNvSpPr txBox="1"/>
          <p:nvPr/>
        </p:nvSpPr>
        <p:spPr>
          <a:xfrm>
            <a:off x="860925" y="2237125"/>
            <a:ext cx="5403600" cy="22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C6D429"/>
                </a:solidFill>
                <a:latin typeface="Niconne"/>
                <a:ea typeface="Niconne"/>
                <a:cs typeface="Niconne"/>
                <a:sym typeface="Niconne"/>
              </a:rPr>
              <a:t>perchè </a:t>
            </a:r>
            <a:endParaRPr sz="9600">
              <a:solidFill>
                <a:srgbClr val="C6D429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VI ABBIAMO </a:t>
            </a:r>
            <a:endParaRPr sz="48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8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CHIAMATO?</a:t>
            </a:r>
            <a:endParaRPr b="1" sz="48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35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83" name="Google Shape;683;p35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35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685" name="Google Shape;685;p35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6" name="Google Shape;686;p35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7" name="Google Shape;687;p35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35"/>
          <p:cNvSpPr/>
          <p:nvPr/>
        </p:nvSpPr>
        <p:spPr>
          <a:xfrm rot="-194120">
            <a:off x="2556165" y="1324428"/>
            <a:ext cx="5565471" cy="1049283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689" name="Google Shape;689;p35"/>
          <p:cNvSpPr txBox="1"/>
          <p:nvPr/>
        </p:nvSpPr>
        <p:spPr>
          <a:xfrm rot="-206569">
            <a:off x="2705354" y="1262426"/>
            <a:ext cx="7733257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625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ai vostri figli?</a:t>
            </a:r>
            <a:endParaRPr sz="945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690" name="Google Shape;690;p35"/>
          <p:cNvSpPr/>
          <p:nvPr/>
        </p:nvSpPr>
        <p:spPr>
          <a:xfrm rot="-177850">
            <a:off x="1799789" y="460808"/>
            <a:ext cx="7042923" cy="972423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691" name="Google Shape;691;p35"/>
          <p:cNvSpPr txBox="1"/>
          <p:nvPr/>
        </p:nvSpPr>
        <p:spPr>
          <a:xfrm rot="-287732">
            <a:off x="1948648" y="9321"/>
            <a:ext cx="8056202" cy="1583389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700">
                <a:solidFill>
                  <a:srgbClr val="C6D429"/>
                </a:solidFill>
                <a:latin typeface="Niconne"/>
                <a:ea typeface="Niconne"/>
                <a:cs typeface="Niconne"/>
                <a:sym typeface="Niconne"/>
              </a:rPr>
              <a:t>cosa chiediamo</a:t>
            </a:r>
            <a:endParaRPr sz="9700">
              <a:solidFill>
                <a:srgbClr val="C6D42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92" name="Google Shape;692;p35" title="Pallini per Appunti.png"/>
          <p:cNvPicPr preferRelativeResize="0"/>
          <p:nvPr/>
        </p:nvPicPr>
        <p:blipFill rotWithShape="1">
          <a:blip r:embed="rId5">
            <a:alphaModFix/>
          </a:blip>
          <a:srcRect b="24868" l="957" r="1290" t="20881"/>
          <a:stretch/>
        </p:blipFill>
        <p:spPr>
          <a:xfrm rot="-135282">
            <a:off x="929301" y="2924348"/>
            <a:ext cx="10292625" cy="3275655"/>
          </a:xfrm>
          <a:prstGeom prst="rect">
            <a:avLst/>
          </a:prstGeom>
          <a:noFill/>
          <a:ln>
            <a:noFill/>
          </a:ln>
        </p:spPr>
      </p:pic>
      <p:sp>
        <p:nvSpPr>
          <p:cNvPr id="693" name="Google Shape;693;p35"/>
          <p:cNvSpPr txBox="1"/>
          <p:nvPr/>
        </p:nvSpPr>
        <p:spPr>
          <a:xfrm>
            <a:off x="2045050" y="2529925"/>
            <a:ext cx="9575400" cy="382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esserci con disponibilità e voglia di fare</a:t>
            </a:r>
            <a:endParaRPr sz="22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prendervi la responsabilità della cura dei più piccoli</a:t>
            </a:r>
            <a:endParaRPr sz="22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giocare tutti i vostri talenti con coraggio </a:t>
            </a:r>
            <a:b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e con creatività</a:t>
            </a:r>
            <a:endParaRPr sz="22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essere costanti e fedeli alla scelta che state facendo, </a:t>
            </a:r>
            <a:b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a partire dagli incontri di formazione…</a:t>
            </a:r>
            <a:endParaRPr sz="22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just">
              <a:spcBef>
                <a:spcPts val="2000"/>
              </a:spcBef>
              <a:spcAft>
                <a:spcPts val="2000"/>
              </a:spcAft>
              <a:buNone/>
            </a:pP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Di rispettare il patto educativo condiviso, fatto di impegni </a:t>
            </a:r>
            <a:b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2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e di regole perché sia un’esperienza di crescita. </a:t>
            </a:r>
            <a:endParaRPr sz="22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694" name="Google Shape;694;p35"/>
          <p:cNvSpPr/>
          <p:nvPr/>
        </p:nvSpPr>
        <p:spPr>
          <a:xfrm rot="-279287">
            <a:off x="1247913" y="3706734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95" name="Google Shape;695;p35"/>
          <p:cNvSpPr/>
          <p:nvPr/>
        </p:nvSpPr>
        <p:spPr>
          <a:xfrm rot="324028">
            <a:off x="1183463" y="4636712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96" name="Google Shape;696;p35"/>
          <p:cNvSpPr/>
          <p:nvPr/>
        </p:nvSpPr>
        <p:spPr>
          <a:xfrm rot="690237">
            <a:off x="1218515" y="3026468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97" name="Google Shape;697;p35"/>
          <p:cNvSpPr/>
          <p:nvPr/>
        </p:nvSpPr>
        <p:spPr>
          <a:xfrm rot="-209396">
            <a:off x="1247953" y="2504925"/>
            <a:ext cx="694889" cy="596288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698" name="Google Shape;698;p35"/>
          <p:cNvSpPr/>
          <p:nvPr/>
        </p:nvSpPr>
        <p:spPr>
          <a:xfrm rot="500399">
            <a:off x="1247924" y="5586745"/>
            <a:ext cx="694949" cy="596182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5" name="Google Shape;115;p3" title="Materiale per Diocesi SFUMATURA VERDE SCUR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03025" y="170772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"/>
          <p:cNvSpPr/>
          <p:nvPr/>
        </p:nvSpPr>
        <p:spPr>
          <a:xfrm rot="-152288">
            <a:off x="621407" y="589655"/>
            <a:ext cx="11096486" cy="49722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3"/>
          <p:cNvSpPr/>
          <p:nvPr/>
        </p:nvSpPr>
        <p:spPr>
          <a:xfrm rot="-123832">
            <a:off x="803318" y="857081"/>
            <a:ext cx="10504414" cy="445339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3"/>
          <p:cNvSpPr/>
          <p:nvPr/>
        </p:nvSpPr>
        <p:spPr>
          <a:xfrm rot="-372537">
            <a:off x="-1666912" y="-797743"/>
            <a:ext cx="5597535" cy="8079302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3"/>
          <p:cNvSpPr/>
          <p:nvPr/>
        </p:nvSpPr>
        <p:spPr>
          <a:xfrm rot="-450674">
            <a:off x="-2021990" y="-1104199"/>
            <a:ext cx="5597430" cy="8007048"/>
          </a:xfrm>
          <a:prstGeom prst="rect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3"/>
          <p:cNvSpPr txBox="1"/>
          <p:nvPr/>
        </p:nvSpPr>
        <p:spPr>
          <a:xfrm rot="-206549">
            <a:off x="4366685" y="3298913"/>
            <a:ext cx="8883129" cy="782619"/>
          </a:xfrm>
          <a:prstGeom prst="rect">
            <a:avLst/>
          </a:prstGeom>
          <a:noFill/>
          <a:ln>
            <a:noFill/>
          </a:ln>
        </p:spPr>
        <p:txBody>
          <a:bodyPr anchorCtr="0" anchor="t" bIns="49075" lIns="98175" spcFirstLastPara="1" rIns="98175" wrap="square" tIns="490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40">
                <a:solidFill>
                  <a:srgbClr val="C6D429"/>
                </a:solidFill>
                <a:latin typeface="Niconne"/>
                <a:ea typeface="Niconne"/>
                <a:cs typeface="Niconne"/>
                <a:sym typeface="Niconne"/>
              </a:rPr>
              <a:t>Evento straordinario </a:t>
            </a:r>
            <a:endParaRPr sz="2936">
              <a:solidFill>
                <a:srgbClr val="C6D429"/>
              </a:solidFill>
              <a:latin typeface="Niconne"/>
              <a:ea typeface="Niconne"/>
              <a:cs typeface="Niconne"/>
              <a:sym typeface="Niconne"/>
            </a:endParaRPr>
          </a:p>
        </p:txBody>
      </p:sp>
      <p:pic>
        <p:nvPicPr>
          <p:cNvPr id="121" name="Google Shape;121;p3" title="Materiale per Diocesi SFUMATURA ARANCIO5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396356">
            <a:off x="-1193663" y="917901"/>
            <a:ext cx="5472529" cy="5472549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3"/>
          <p:cNvSpPr/>
          <p:nvPr/>
        </p:nvSpPr>
        <p:spPr>
          <a:xfrm rot="-319901">
            <a:off x="1440792" y="1173912"/>
            <a:ext cx="10034792" cy="2004377"/>
          </a:xfrm>
          <a:prstGeom prst="flowChartManualInpu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3"/>
          <p:cNvSpPr txBox="1"/>
          <p:nvPr/>
        </p:nvSpPr>
        <p:spPr>
          <a:xfrm rot="-329408">
            <a:off x="1719497" y="1271117"/>
            <a:ext cx="9767507" cy="2139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il</a:t>
            </a:r>
            <a:r>
              <a:rPr b="1" lang="it-IT" sz="115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</a:t>
            </a:r>
            <a:r>
              <a:rPr b="1" lang="it-IT" sz="13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GIUBILEO</a:t>
            </a:r>
            <a:endParaRPr sz="32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124" name="Google Shape;124;p3"/>
          <p:cNvSpPr txBox="1"/>
          <p:nvPr/>
        </p:nvSpPr>
        <p:spPr>
          <a:xfrm rot="-209764">
            <a:off x="4693161" y="3874897"/>
            <a:ext cx="6985901" cy="881837"/>
          </a:xfrm>
          <a:prstGeom prst="rect">
            <a:avLst/>
          </a:prstGeom>
          <a:noFill/>
          <a:ln>
            <a:noFill/>
          </a:ln>
        </p:spPr>
        <p:txBody>
          <a:bodyPr anchorCtr="0" anchor="t" bIns="98175" lIns="98175" spcFirstLastPara="1" rIns="98175" wrap="square" tIns="981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40">
                <a:solidFill>
                  <a:srgbClr val="3CB28D"/>
                </a:solidFill>
                <a:latin typeface="Niconne"/>
                <a:ea typeface="Niconne"/>
                <a:cs typeface="Niconne"/>
                <a:sym typeface="Niconne"/>
              </a:rPr>
              <a:t>che aiuta a rileggere l’ordinario</a:t>
            </a:r>
            <a:endParaRPr sz="1003">
              <a:solidFill>
                <a:srgbClr val="3CB28D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36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4" name="Google Shape;704;p36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36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36"/>
          <p:cNvSpPr/>
          <p:nvPr/>
        </p:nvSpPr>
        <p:spPr>
          <a:xfrm rot="-152266">
            <a:off x="2579205" y="176682"/>
            <a:ext cx="9167091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p36"/>
          <p:cNvSpPr/>
          <p:nvPr/>
        </p:nvSpPr>
        <p:spPr>
          <a:xfrm rot="-123879">
            <a:off x="2880907" y="449974"/>
            <a:ext cx="8451987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p36"/>
          <p:cNvSpPr/>
          <p:nvPr/>
        </p:nvSpPr>
        <p:spPr>
          <a:xfrm rot="-123941">
            <a:off x="2918191" y="449276"/>
            <a:ext cx="8414468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36"/>
          <p:cNvSpPr txBox="1"/>
          <p:nvPr/>
        </p:nvSpPr>
        <p:spPr>
          <a:xfrm>
            <a:off x="4075450" y="732750"/>
            <a:ext cx="6982200" cy="54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È fondamentale partecipare agli incontri di formazione: segniamo già in agenda le date per non mancare!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 Cre-Grest si arriva puntuali, se non in anticipo per preparare le attività e accogliere con un sorriso i bambini e i ragazzi. 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Le gite sono pensate per far vivere esperienze belle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 spensierate a bambini e ragazzi e la nostra presenza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è essenziale per la loro buona riuscita!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Durante il tempo del Cre-Grest, non si usa il cellulare perché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nostra attenzione è sui bambini e sui ragazzi.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Stiamo con loro! 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 Cre-Grest teniamo uno stile educato e sano: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non si dicono parolacce, non si fuma e… </a:t>
            </a:r>
            <a:endParaRPr sz="1900"/>
          </a:p>
          <a:p>
            <a:pPr indent="0" lvl="0" marL="0" marR="0" rtl="0" algn="l">
              <a:spcBef>
                <a:spcPts val="2000"/>
              </a:spcBef>
              <a:spcAft>
                <a:spcPts val="2500"/>
              </a:spcAft>
              <a:buNone/>
            </a:pP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preghiera è un ingrediente essenziale dell’esperienza che </a:t>
            </a:r>
            <a:b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it-IT"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 vive accanto ai bambini e ai ragazzi, lasciandoci coinvolgere. </a:t>
            </a:r>
            <a:endParaRPr sz="1900"/>
          </a:p>
        </p:txBody>
      </p:sp>
      <p:sp>
        <p:nvSpPr>
          <p:cNvPr id="710" name="Google Shape;710;p36"/>
          <p:cNvSpPr/>
          <p:nvPr/>
        </p:nvSpPr>
        <p:spPr>
          <a:xfrm rot="-5256245">
            <a:off x="1332961" y="890937"/>
            <a:ext cx="1004678" cy="2749477"/>
          </a:xfrm>
          <a:prstGeom prst="trapezoid">
            <a:avLst>
              <a:gd fmla="val 10209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36"/>
          <p:cNvSpPr/>
          <p:nvPr/>
        </p:nvSpPr>
        <p:spPr>
          <a:xfrm rot="-5527714">
            <a:off x="122675" y="910025"/>
            <a:ext cx="936946" cy="5328103"/>
          </a:xfrm>
          <a:prstGeom prst="trapezoid">
            <a:avLst>
              <a:gd fmla="val 10209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2" name="Google Shape;712;p36"/>
          <p:cNvSpPr/>
          <p:nvPr/>
        </p:nvSpPr>
        <p:spPr>
          <a:xfrm rot="5400000">
            <a:off x="-326073" y="-444805"/>
            <a:ext cx="862500" cy="6679500"/>
          </a:xfrm>
          <a:prstGeom prst="trapezoid">
            <a:avLst>
              <a:gd fmla="val 10209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36"/>
          <p:cNvSpPr/>
          <p:nvPr/>
        </p:nvSpPr>
        <p:spPr>
          <a:xfrm rot="-5400000">
            <a:off x="1695325" y="3153050"/>
            <a:ext cx="954300" cy="2329200"/>
          </a:xfrm>
          <a:prstGeom prst="trapezoid">
            <a:avLst>
              <a:gd fmla="val 10209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36"/>
          <p:cNvSpPr txBox="1"/>
          <p:nvPr/>
        </p:nvSpPr>
        <p:spPr>
          <a:xfrm>
            <a:off x="-2328325" y="1858550"/>
            <a:ext cx="5524500" cy="32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PATTO</a:t>
            </a:r>
            <a:endParaRPr sz="37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Mogra"/>
                <a:ea typeface="Mogra"/>
                <a:cs typeface="Mogra"/>
                <a:sym typeface="Mogra"/>
              </a:rPr>
              <a:t>SIGLATO</a:t>
            </a:r>
            <a:endParaRPr sz="1900">
              <a:solidFill>
                <a:schemeClr val="lt1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Borel"/>
                <a:ea typeface="Borel"/>
                <a:cs typeface="Borel"/>
                <a:sym typeface="Borel"/>
              </a:rPr>
              <a:t>COI VOSTRI</a:t>
            </a:r>
            <a:endParaRPr sz="3700">
              <a:solidFill>
                <a:schemeClr val="lt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37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FIGLI</a:t>
            </a:r>
            <a:endParaRPr sz="37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2500">
              <a:solidFill>
                <a:schemeClr val="lt1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715" name="Google Shape;715;p36"/>
          <p:cNvSpPr txBox="1"/>
          <p:nvPr/>
        </p:nvSpPr>
        <p:spPr>
          <a:xfrm rot="-199979">
            <a:off x="-4674983" y="5725013"/>
            <a:ext cx="7234437" cy="9234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Aggiungiamo tutto ciò</a:t>
            </a:r>
            <a:b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che riteniamo opportuno</a:t>
            </a:r>
            <a:b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</a:b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per i nostri adolescenti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716" name="Google Shape;716;p36"/>
          <p:cNvSpPr/>
          <p:nvPr/>
        </p:nvSpPr>
        <p:spPr>
          <a:xfrm rot="-279287">
            <a:off x="3395850" y="759971"/>
            <a:ext cx="694992" cy="596259"/>
          </a:xfrm>
          <a:prstGeom prst="trapezoid">
            <a:avLst>
              <a:gd fmla="val 12044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17" name="Google Shape;717;p36"/>
          <p:cNvSpPr/>
          <p:nvPr/>
        </p:nvSpPr>
        <p:spPr>
          <a:xfrm rot="323748">
            <a:off x="3295112" y="1543765"/>
            <a:ext cx="896472" cy="596345"/>
          </a:xfrm>
          <a:prstGeom prst="trapezoid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18" name="Google Shape;718;p36"/>
          <p:cNvSpPr/>
          <p:nvPr/>
        </p:nvSpPr>
        <p:spPr>
          <a:xfrm rot="1484">
            <a:off x="3395877" y="2363826"/>
            <a:ext cx="695100" cy="596400"/>
          </a:xfrm>
          <a:prstGeom prst="trapezoid">
            <a:avLst>
              <a:gd fmla="val 11908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3CB28D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rgbClr val="3CB28D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19" name="Google Shape;719;p36"/>
          <p:cNvSpPr/>
          <p:nvPr/>
        </p:nvSpPr>
        <p:spPr>
          <a:xfrm rot="608733">
            <a:off x="3492142" y="3489421"/>
            <a:ext cx="694865" cy="596173"/>
          </a:xfrm>
          <a:prstGeom prst="trapezoid">
            <a:avLst>
              <a:gd fmla="val 14134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rgbClr val="F8A938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20" name="Google Shape;720;p36"/>
          <p:cNvSpPr/>
          <p:nvPr/>
        </p:nvSpPr>
        <p:spPr>
          <a:xfrm rot="433319">
            <a:off x="3570932" y="4491657"/>
            <a:ext cx="615684" cy="596335"/>
          </a:xfrm>
          <a:prstGeom prst="trapezoid">
            <a:avLst>
              <a:gd fmla="val 12044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21" name="Google Shape;721;p36"/>
          <p:cNvSpPr/>
          <p:nvPr/>
        </p:nvSpPr>
        <p:spPr>
          <a:xfrm rot="-157669">
            <a:off x="3391359" y="5507605"/>
            <a:ext cx="896443" cy="596425"/>
          </a:xfrm>
          <a:prstGeom prst="trapezoid">
            <a:avLst>
              <a:gd fmla="val 0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6</a:t>
            </a:r>
            <a:endParaRPr sz="43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37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27" name="Google Shape;727;p37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8" name="Google Shape;728;p37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37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0" name="Google Shape;730;p37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1" name="Google Shape;731;p37"/>
          <p:cNvSpPr txBox="1"/>
          <p:nvPr/>
        </p:nvSpPr>
        <p:spPr>
          <a:xfrm>
            <a:off x="1634901" y="2816500"/>
            <a:ext cx="9642300" cy="31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5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Crescita umana, sociale e spirituale</a:t>
            </a:r>
            <a:endParaRPr sz="11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500"/>
              </a:spcBef>
              <a:spcAft>
                <a:spcPts val="0"/>
              </a:spcAft>
              <a:buNone/>
            </a:pPr>
            <a:r>
              <a:rPr lang="it-IT" sz="25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Assunzione di responsabilità</a:t>
            </a:r>
            <a:endParaRPr sz="11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500"/>
              </a:spcBef>
              <a:spcAft>
                <a:spcPts val="0"/>
              </a:spcAft>
              <a:buNone/>
            </a:pPr>
            <a:r>
              <a:rPr lang="it-IT" sz="25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Esperienza di relazione</a:t>
            </a:r>
            <a:endParaRPr sz="11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500"/>
              </a:spcBef>
              <a:spcAft>
                <a:spcPts val="0"/>
              </a:spcAft>
              <a:buNone/>
            </a:pPr>
            <a:r>
              <a:rPr lang="it-IT" sz="25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Vissuto di comunità</a:t>
            </a:r>
            <a:endParaRPr sz="1100"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500"/>
              </a:spcBef>
              <a:spcAft>
                <a:spcPts val="1500"/>
              </a:spcAft>
              <a:buNone/>
            </a:pPr>
            <a:r>
              <a:rPr lang="it-IT" sz="25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Orientamento vocazionale: </a:t>
            </a:r>
            <a:br>
              <a:rPr lang="it-IT" sz="25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5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da chi a per chi sono</a:t>
            </a:r>
            <a:endParaRPr sz="1100"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732" name="Google Shape;732;p37"/>
          <p:cNvSpPr/>
          <p:nvPr/>
        </p:nvSpPr>
        <p:spPr>
          <a:xfrm rot="-194131">
            <a:off x="2554500" y="1265472"/>
            <a:ext cx="7654101" cy="1049283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733" name="Google Shape;733;p37"/>
          <p:cNvSpPr txBox="1"/>
          <p:nvPr/>
        </p:nvSpPr>
        <p:spPr>
          <a:xfrm rot="-206569">
            <a:off x="2705354" y="1262426"/>
            <a:ext cx="7733257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625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di poter offrire loro?</a:t>
            </a:r>
            <a:endParaRPr sz="945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734" name="Google Shape;734;p37"/>
          <p:cNvSpPr/>
          <p:nvPr/>
        </p:nvSpPr>
        <p:spPr>
          <a:xfrm rot="-177840">
            <a:off x="1800289" y="480161"/>
            <a:ext cx="6294921" cy="972423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735" name="Google Shape;735;p37"/>
          <p:cNvSpPr txBox="1"/>
          <p:nvPr/>
        </p:nvSpPr>
        <p:spPr>
          <a:xfrm rot="-287747">
            <a:off x="1952178" y="93617"/>
            <a:ext cx="6039143" cy="1583389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700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cosa sentiamo</a:t>
            </a:r>
            <a:endParaRPr sz="9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6" name="Google Shape;736;p37"/>
          <p:cNvSpPr/>
          <p:nvPr/>
        </p:nvSpPr>
        <p:spPr>
          <a:xfrm rot="-279606">
            <a:off x="3568751" y="5160452"/>
            <a:ext cx="620351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37" name="Google Shape;737;p37"/>
          <p:cNvSpPr/>
          <p:nvPr/>
        </p:nvSpPr>
        <p:spPr>
          <a:xfrm rot="324028">
            <a:off x="2647738" y="2717512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38" name="Google Shape;738;p37"/>
          <p:cNvSpPr/>
          <p:nvPr/>
        </p:nvSpPr>
        <p:spPr>
          <a:xfrm rot="690237">
            <a:off x="4104465" y="447654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39" name="Google Shape;739;p37"/>
          <p:cNvSpPr/>
          <p:nvPr/>
        </p:nvSpPr>
        <p:spPr>
          <a:xfrm rot="-209396">
            <a:off x="3778478" y="3912350"/>
            <a:ext cx="694889" cy="596288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740" name="Google Shape;740;p37"/>
          <p:cNvSpPr/>
          <p:nvPr/>
        </p:nvSpPr>
        <p:spPr>
          <a:xfrm rot="-184121">
            <a:off x="3317273" y="3392518"/>
            <a:ext cx="694896" cy="596033"/>
          </a:xfrm>
          <a:prstGeom prst="trapezoid">
            <a:avLst>
              <a:gd fmla="val 14134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4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38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6" name="Google Shape;746;p38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38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38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9" name="Google Shape;749;p38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0" name="Google Shape;750;p38"/>
          <p:cNvSpPr/>
          <p:nvPr/>
        </p:nvSpPr>
        <p:spPr>
          <a:xfrm rot="-178267">
            <a:off x="1304860" y="721975"/>
            <a:ext cx="4595577" cy="823718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751" name="Google Shape;751;p38"/>
          <p:cNvSpPr txBox="1"/>
          <p:nvPr/>
        </p:nvSpPr>
        <p:spPr>
          <a:xfrm rot="-287785">
            <a:off x="1576100" y="648298"/>
            <a:ext cx="4441755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CALENDARIO</a:t>
            </a:r>
            <a:endParaRPr sz="60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752" name="Google Shape;752;p38"/>
          <p:cNvSpPr/>
          <p:nvPr/>
        </p:nvSpPr>
        <p:spPr>
          <a:xfrm rot="-194033">
            <a:off x="1131845" y="1640477"/>
            <a:ext cx="5344611" cy="842252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753" name="Google Shape;753;p38"/>
          <p:cNvSpPr txBox="1"/>
          <p:nvPr/>
        </p:nvSpPr>
        <p:spPr>
          <a:xfrm rot="-206611">
            <a:off x="1210805" y="1621305"/>
            <a:ext cx="5174442" cy="99058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5625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FORMAZIONE</a:t>
            </a:r>
            <a:endParaRPr sz="945">
              <a:solidFill>
                <a:srgbClr val="F8A938"/>
              </a:solidFill>
            </a:endParaRPr>
          </a:p>
        </p:txBody>
      </p:sp>
      <p:sp>
        <p:nvSpPr>
          <p:cNvPr id="754" name="Google Shape;754;p38"/>
          <p:cNvSpPr txBox="1"/>
          <p:nvPr/>
        </p:nvSpPr>
        <p:spPr>
          <a:xfrm rot="-199979">
            <a:off x="3880167" y="617046"/>
            <a:ext cx="7234437" cy="73894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 ciascuno di inserire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quello del proprio oratorio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755" name="Google Shape;755;p38"/>
          <p:cNvSpPr txBox="1"/>
          <p:nvPr/>
        </p:nvSpPr>
        <p:spPr>
          <a:xfrm rot="-287901">
            <a:off x="4764953" y="819496"/>
            <a:ext cx="1768097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della</a:t>
            </a:r>
            <a:endParaRPr sz="6000">
              <a:solidFill>
                <a:schemeClr val="dk1"/>
              </a:solidFill>
              <a:latin typeface="Niconne"/>
              <a:ea typeface="Niconne"/>
              <a:cs typeface="Niconne"/>
              <a:sym typeface="Niconne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39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61" name="Google Shape;761;p39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62" name="Google Shape;762;p39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763" name="Google Shape;763;p39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4" name="Google Shape;764;p39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Google Shape;765;p39"/>
          <p:cNvSpPr/>
          <p:nvPr/>
        </p:nvSpPr>
        <p:spPr>
          <a:xfrm rot="-178380">
            <a:off x="1740633" y="1409303"/>
            <a:ext cx="4222483" cy="823718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766" name="Google Shape;766;p39"/>
          <p:cNvSpPr txBox="1"/>
          <p:nvPr/>
        </p:nvSpPr>
        <p:spPr>
          <a:xfrm rot="-287785">
            <a:off x="2011625" y="1326023"/>
            <a:ext cx="4441755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CRE-GREST</a:t>
            </a:r>
            <a:endParaRPr sz="60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767" name="Google Shape;767;p39"/>
          <p:cNvSpPr/>
          <p:nvPr/>
        </p:nvSpPr>
        <p:spPr>
          <a:xfrm rot="-194118">
            <a:off x="973141" y="674552"/>
            <a:ext cx="5156218" cy="842252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768" name="Google Shape;768;p39"/>
          <p:cNvSpPr txBox="1"/>
          <p:nvPr/>
        </p:nvSpPr>
        <p:spPr>
          <a:xfrm rot="-206611">
            <a:off x="1047005" y="650275"/>
            <a:ext cx="5174442" cy="82139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525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PROGRAMMA</a:t>
            </a:r>
            <a:endParaRPr sz="100">
              <a:solidFill>
                <a:srgbClr val="F8A938"/>
              </a:solidFill>
            </a:endParaRPr>
          </a:p>
        </p:txBody>
      </p:sp>
      <p:sp>
        <p:nvSpPr>
          <p:cNvPr id="769" name="Google Shape;769;p39"/>
          <p:cNvSpPr txBox="1"/>
          <p:nvPr/>
        </p:nvSpPr>
        <p:spPr>
          <a:xfrm rot="-199979">
            <a:off x="3885567" y="616888"/>
            <a:ext cx="7234437" cy="9234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Se organizziamo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anche esperienze di CREado,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inseriamo anche questo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770" name="Google Shape;770;p39"/>
          <p:cNvSpPr txBox="1"/>
          <p:nvPr/>
        </p:nvSpPr>
        <p:spPr>
          <a:xfrm rot="-287901">
            <a:off x="1233728" y="1156196"/>
            <a:ext cx="1768097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endParaRPr sz="6000">
              <a:solidFill>
                <a:schemeClr val="dk1"/>
              </a:solidFill>
              <a:latin typeface="Niconne"/>
              <a:ea typeface="Niconne"/>
              <a:cs typeface="Niconne"/>
              <a:sym typeface="Niconne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40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76" name="Google Shape;776;p40" title="Materiale per Diocesi SFUMATURA FUCSIA7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452141">
            <a:off x="7010720" y="1664643"/>
            <a:ext cx="8530414" cy="853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7" name="Google Shape;777;p40" title="Materiale per Diocesi SFUMATURA VERDE CHIARO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8441272">
            <a:off x="-3097224" y="-3130123"/>
            <a:ext cx="8298372" cy="8298372"/>
          </a:xfrm>
          <a:prstGeom prst="rect">
            <a:avLst/>
          </a:prstGeom>
          <a:noFill/>
          <a:ln>
            <a:noFill/>
          </a:ln>
        </p:spPr>
      </p:pic>
      <p:sp>
        <p:nvSpPr>
          <p:cNvPr id="778" name="Google Shape;778;p40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F8A9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9" name="Google Shape;779;p40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0" name="Google Shape;780;p40"/>
          <p:cNvSpPr/>
          <p:nvPr/>
        </p:nvSpPr>
        <p:spPr>
          <a:xfrm rot="-178367">
            <a:off x="3617126" y="783775"/>
            <a:ext cx="2822899" cy="823718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781" name="Google Shape;781;p40"/>
          <p:cNvSpPr txBox="1"/>
          <p:nvPr/>
        </p:nvSpPr>
        <p:spPr>
          <a:xfrm rot="-287867">
            <a:off x="3890483" y="743255"/>
            <a:ext cx="2550236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chemeClr val="lt1"/>
                </a:solidFill>
                <a:latin typeface="Mogra"/>
                <a:ea typeface="Mogra"/>
                <a:cs typeface="Mogra"/>
                <a:sym typeface="Mogra"/>
              </a:rPr>
              <a:t>ESTIVO</a:t>
            </a:r>
            <a:endParaRPr sz="6000">
              <a:solidFill>
                <a:schemeClr val="lt1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782" name="Google Shape;782;p40"/>
          <p:cNvSpPr/>
          <p:nvPr/>
        </p:nvSpPr>
        <p:spPr>
          <a:xfrm rot="-193947">
            <a:off x="1404811" y="750081"/>
            <a:ext cx="2500578" cy="842252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783" name="Google Shape;783;p40"/>
          <p:cNvSpPr txBox="1"/>
          <p:nvPr/>
        </p:nvSpPr>
        <p:spPr>
          <a:xfrm rot="-206805">
            <a:off x="1569506" y="717036"/>
            <a:ext cx="2564840" cy="82139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525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CAMPO</a:t>
            </a:r>
            <a:endParaRPr sz="100">
              <a:solidFill>
                <a:srgbClr val="C6D429"/>
              </a:solidFill>
            </a:endParaRPr>
          </a:p>
        </p:txBody>
      </p:sp>
      <p:sp>
        <p:nvSpPr>
          <p:cNvPr id="784" name="Google Shape;784;p40"/>
          <p:cNvSpPr txBox="1"/>
          <p:nvPr/>
        </p:nvSpPr>
        <p:spPr>
          <a:xfrm rot="-200101">
            <a:off x="7440953" y="513378"/>
            <a:ext cx="3692353" cy="14776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possiamo cogliere l’occasione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di questa riunione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per presentare già cosa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si vivrà durante l’uscita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con gli adolescenti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785" name="Google Shape;785;p40"/>
          <p:cNvSpPr txBox="1"/>
          <p:nvPr/>
        </p:nvSpPr>
        <p:spPr>
          <a:xfrm rot="-287901">
            <a:off x="1076603" y="714296"/>
            <a:ext cx="1768097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il</a:t>
            </a:r>
            <a:endParaRPr sz="6000">
              <a:solidFill>
                <a:schemeClr val="dk1"/>
              </a:solidFill>
              <a:latin typeface="Niconne"/>
              <a:ea typeface="Niconne"/>
              <a:cs typeface="Niconne"/>
              <a:sym typeface="Niconne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41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95" name="Google Shape;795;p41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7777849" y="3047101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796" name="Google Shape;796;p41" title="Materiale per Diocesi SFUMATURA FUCSIA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682900" y="-393447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41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3CB2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8" name="Google Shape;798;p41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9" name="Google Shape;799;p41"/>
          <p:cNvSpPr/>
          <p:nvPr/>
        </p:nvSpPr>
        <p:spPr>
          <a:xfrm rot="-92052">
            <a:off x="4043854" y="1068367"/>
            <a:ext cx="5557692" cy="1062682"/>
          </a:xfrm>
          <a:prstGeom prst="rect">
            <a:avLst/>
          </a:prstGeom>
          <a:solidFill>
            <a:srgbClr val="3CB28D"/>
          </a:solidFill>
          <a:ln>
            <a:noFill/>
          </a:ln>
        </p:spPr>
        <p:txBody>
          <a:bodyPr anchorCtr="0" anchor="ctr" bIns="54725" lIns="54725" spcFirstLastPara="1" rIns="54725" wrap="square" tIns="547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38">
              <a:solidFill>
                <a:srgbClr val="3CB28D"/>
              </a:solidFill>
            </a:endParaRPr>
          </a:p>
        </p:txBody>
      </p:sp>
      <p:sp>
        <p:nvSpPr>
          <p:cNvPr id="800" name="Google Shape;800;p41"/>
          <p:cNvSpPr/>
          <p:nvPr/>
        </p:nvSpPr>
        <p:spPr>
          <a:xfrm rot="-193737">
            <a:off x="1764633" y="2512755"/>
            <a:ext cx="6540484" cy="1100653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801" name="Google Shape;801;p41"/>
          <p:cNvSpPr txBox="1"/>
          <p:nvPr/>
        </p:nvSpPr>
        <p:spPr>
          <a:xfrm rot="-265574">
            <a:off x="-1393517" y="410157"/>
            <a:ext cx="12645214" cy="106216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7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Presentazione</a:t>
            </a:r>
            <a:endParaRPr sz="5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802" name="Google Shape;802;p41"/>
          <p:cNvSpPr txBox="1"/>
          <p:nvPr/>
        </p:nvSpPr>
        <p:spPr>
          <a:xfrm rot="-61487">
            <a:off x="4119924" y="815804"/>
            <a:ext cx="5585693" cy="1427633"/>
          </a:xfrm>
          <a:prstGeom prst="rect">
            <a:avLst/>
          </a:prstGeom>
          <a:noFill/>
          <a:ln>
            <a:noFill/>
          </a:ln>
        </p:spPr>
        <p:txBody>
          <a:bodyPr anchorCtr="0" anchor="t" bIns="95275" lIns="95275" spcFirstLastPara="1" rIns="95275" wrap="square" tIns="952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5002">
                <a:solidFill>
                  <a:schemeClr val="lt1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r>
              <a:rPr b="1" lang="it-IT" sz="8025">
                <a:solidFill>
                  <a:schemeClr val="lt1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5987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CRE-GREST</a:t>
            </a:r>
            <a:endParaRPr sz="5987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03" name="Google Shape;803;p41"/>
          <p:cNvSpPr txBox="1"/>
          <p:nvPr/>
        </p:nvSpPr>
        <p:spPr>
          <a:xfrm rot="-287876">
            <a:off x="1866590" y="2092312"/>
            <a:ext cx="6326970" cy="1745799"/>
          </a:xfrm>
          <a:prstGeom prst="rect">
            <a:avLst/>
          </a:prstGeom>
          <a:noFill/>
          <a:ln>
            <a:noFill/>
          </a:ln>
        </p:spPr>
        <p:txBody>
          <a:bodyPr anchorCtr="0" anchor="t" bIns="62450" lIns="124950" spcFirstLastPara="1" rIns="124950" wrap="square" tIns="624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alle</a:t>
            </a:r>
            <a:r>
              <a:rPr b="1" lang="it-IT" sz="10523">
                <a:solidFill>
                  <a:srgbClr val="E33D8B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r>
              <a:rPr b="1" lang="it-IT" sz="7851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FAMIGLIE</a:t>
            </a:r>
            <a:r>
              <a:rPr b="1" lang="it-IT" sz="10523">
                <a:solidFill>
                  <a:srgbClr val="E33D8B"/>
                </a:solidFill>
                <a:latin typeface="Alumni Sans"/>
                <a:ea typeface="Alumni Sans"/>
                <a:cs typeface="Alumni Sans"/>
                <a:sym typeface="Alumni Sans"/>
              </a:rPr>
              <a:t> </a:t>
            </a:r>
            <a:endParaRPr sz="4919">
              <a:solidFill>
                <a:srgbClr val="E33D8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4" name="Google Shape;804;p41"/>
          <p:cNvSpPr/>
          <p:nvPr/>
        </p:nvSpPr>
        <p:spPr>
          <a:xfrm rot="-193804">
            <a:off x="4527557" y="3442228"/>
            <a:ext cx="5750235" cy="1228656"/>
          </a:xfrm>
          <a:prstGeom prst="rect">
            <a:avLst/>
          </a:prstGeom>
          <a:solidFill>
            <a:srgbClr val="F8A938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805" name="Google Shape;805;p41"/>
          <p:cNvSpPr txBox="1"/>
          <p:nvPr/>
        </p:nvSpPr>
        <p:spPr>
          <a:xfrm rot="-206763">
            <a:off x="4665301" y="3390421"/>
            <a:ext cx="5225549" cy="146723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8333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BAMBINI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806" name="Google Shape;806;p41"/>
          <p:cNvSpPr txBox="1"/>
          <p:nvPr/>
        </p:nvSpPr>
        <p:spPr>
          <a:xfrm rot="-287712">
            <a:off x="3981689" y="3484681"/>
            <a:ext cx="3890216" cy="1143736"/>
          </a:xfrm>
          <a:prstGeom prst="rect">
            <a:avLst/>
          </a:prstGeom>
          <a:noFill/>
          <a:ln>
            <a:noFill/>
          </a:ln>
        </p:spPr>
        <p:txBody>
          <a:bodyPr anchorCtr="0" anchor="t" bIns="66300" lIns="132600" spcFirstLastPara="1" rIns="132600" wrap="square" tIns="663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di</a:t>
            </a:r>
            <a:endParaRPr sz="522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7" name="Google Shape;807;p41"/>
          <p:cNvSpPr/>
          <p:nvPr/>
        </p:nvSpPr>
        <p:spPr>
          <a:xfrm rot="-193860">
            <a:off x="1224325" y="4637600"/>
            <a:ext cx="10379399" cy="1228656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71775" lIns="71775" spcFirstLastPara="1" rIns="71775" wrap="square" tIns="717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99"/>
          </a:p>
        </p:txBody>
      </p:sp>
      <p:sp>
        <p:nvSpPr>
          <p:cNvPr id="808" name="Google Shape;808;p41"/>
          <p:cNvSpPr txBox="1"/>
          <p:nvPr/>
        </p:nvSpPr>
        <p:spPr>
          <a:xfrm rot="-287712">
            <a:off x="916189" y="4768281"/>
            <a:ext cx="3890216" cy="1143736"/>
          </a:xfrm>
          <a:prstGeom prst="rect">
            <a:avLst/>
          </a:prstGeom>
          <a:noFill/>
          <a:ln>
            <a:noFill/>
          </a:ln>
        </p:spPr>
        <p:txBody>
          <a:bodyPr anchorCtr="0" anchor="t" bIns="66300" lIns="132600" spcFirstLastPara="1" rIns="132600" wrap="square" tIns="663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559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e</a:t>
            </a:r>
            <a:endParaRPr sz="522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9" name="Google Shape;809;p41"/>
          <p:cNvSpPr txBox="1"/>
          <p:nvPr/>
        </p:nvSpPr>
        <p:spPr>
          <a:xfrm rot="-206712">
            <a:off x="1414339" y="4518172"/>
            <a:ext cx="9999372" cy="146751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8333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PREADOLESCENTI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42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15" name="Google Shape;815;p42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7777849" y="3047101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42" title="Materiale per Diocesi SFUMATURA FUCSIA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682900" y="-393447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817" name="Google Shape;817;p42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3CB2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8" name="Google Shape;818;p42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9" name="Google Shape;819;p42"/>
          <p:cNvSpPr/>
          <p:nvPr/>
        </p:nvSpPr>
        <p:spPr>
          <a:xfrm>
            <a:off x="3413199" y="-1477825"/>
            <a:ext cx="4972200" cy="3445500"/>
          </a:xfrm>
          <a:prstGeom prst="trapezoid">
            <a:avLst>
              <a:gd fmla="val 13559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820" name="Google Shape;820;p42"/>
          <p:cNvSpPr/>
          <p:nvPr/>
        </p:nvSpPr>
        <p:spPr>
          <a:xfrm rot="-110163">
            <a:off x="3454843" y="-1586822"/>
            <a:ext cx="4700413" cy="3380593"/>
          </a:xfrm>
          <a:prstGeom prst="trapezoid">
            <a:avLst>
              <a:gd fmla="val 14359" name="adj"/>
            </a:avLst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821" name="Google Shape;821;p42"/>
          <p:cNvSpPr txBox="1"/>
          <p:nvPr/>
        </p:nvSpPr>
        <p:spPr>
          <a:xfrm>
            <a:off x="1035957" y="2171849"/>
            <a:ext cx="10392600" cy="33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È UN PROGETTO EDUCATIVO E PASTORALE </a:t>
            </a:r>
            <a:b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DA DECLINARE NEL PROPRIO ORATORIO</a:t>
            </a:r>
            <a:endParaRPr sz="5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È UN’ESPERIENZA DI COMUNITÀ DA VIVERE </a:t>
            </a:r>
            <a:endParaRPr sz="5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  <a:t>È UN TEMPO DI CURA DA SPERIMENTARE </a:t>
            </a:r>
            <a:b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FF9900"/>
                </a:solidFill>
                <a:latin typeface="Borel"/>
                <a:ea typeface="Borel"/>
                <a:cs typeface="Borel"/>
                <a:sym typeface="Borel"/>
              </a:rPr>
              <a:t>DA PROTAGONISTI</a:t>
            </a:r>
            <a:endParaRPr sz="500">
              <a:solidFill>
                <a:srgbClr val="FF9900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È UN SERVIZIO ECCLESIALE </a:t>
            </a:r>
            <a:b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7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RIVOLTO ALLE FAMIGLIE</a:t>
            </a:r>
            <a:endParaRPr sz="5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822" name="Google Shape;822;p42"/>
          <p:cNvSpPr txBox="1"/>
          <p:nvPr/>
        </p:nvSpPr>
        <p:spPr>
          <a:xfrm rot="-199979">
            <a:off x="1045892" y="5692867"/>
            <a:ext cx="7234437" cy="55413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Punto 5: altro legato al contesto specifico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823" name="Google Shape;823;p42"/>
          <p:cNvSpPr/>
          <p:nvPr/>
        </p:nvSpPr>
        <p:spPr>
          <a:xfrm rot="-279287">
            <a:off x="1699500" y="2113159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24" name="Google Shape;824;p42"/>
          <p:cNvSpPr/>
          <p:nvPr/>
        </p:nvSpPr>
        <p:spPr>
          <a:xfrm rot="324028">
            <a:off x="1555663" y="2969862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25" name="Google Shape;825;p42"/>
          <p:cNvSpPr/>
          <p:nvPr/>
        </p:nvSpPr>
        <p:spPr>
          <a:xfrm rot="690237">
            <a:off x="1929177" y="366089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26" name="Google Shape;826;p42"/>
          <p:cNvSpPr/>
          <p:nvPr/>
        </p:nvSpPr>
        <p:spPr>
          <a:xfrm rot="608733">
            <a:off x="3070317" y="4665384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27" name="Google Shape;827;p42"/>
          <p:cNvSpPr txBox="1"/>
          <p:nvPr/>
        </p:nvSpPr>
        <p:spPr>
          <a:xfrm>
            <a:off x="1944100" y="0"/>
            <a:ext cx="79104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che cosa è </a:t>
            </a:r>
            <a:endParaRPr sz="9600">
              <a:solidFill>
                <a:srgbClr val="E33D8B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CRE-GREST? </a:t>
            </a:r>
            <a:endParaRPr b="1" sz="4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2" name="Google Shape;832;p43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3" name="Google Shape;833;p43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7777849" y="3047101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34" name="Google Shape;834;p43" title="Materiale per Diocesi SFUMATURA FUCSIA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682900" y="-393447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835" name="Google Shape;835;p43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3CB2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6" name="Google Shape;836;p43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7" name="Google Shape;837;p43"/>
          <p:cNvSpPr/>
          <p:nvPr/>
        </p:nvSpPr>
        <p:spPr>
          <a:xfrm>
            <a:off x="1173096" y="-1477825"/>
            <a:ext cx="9798900" cy="3445500"/>
          </a:xfrm>
          <a:prstGeom prst="trapezoid">
            <a:avLst>
              <a:gd fmla="val 13559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838" name="Google Shape;838;p43"/>
          <p:cNvSpPr/>
          <p:nvPr/>
        </p:nvSpPr>
        <p:spPr>
          <a:xfrm rot="-55912">
            <a:off x="1257015" y="-1602586"/>
            <a:ext cx="9260125" cy="3412122"/>
          </a:xfrm>
          <a:prstGeom prst="trapezoid">
            <a:avLst>
              <a:gd fmla="val 14359" name="adj"/>
            </a:avLst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0375" lIns="40375" spcFirstLastPara="1" rIns="40375" wrap="square" tIns="403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18"/>
          </a:p>
        </p:txBody>
      </p:sp>
      <p:sp>
        <p:nvSpPr>
          <p:cNvPr id="839" name="Google Shape;839;p43"/>
          <p:cNvSpPr txBox="1"/>
          <p:nvPr/>
        </p:nvSpPr>
        <p:spPr>
          <a:xfrm>
            <a:off x="1595750" y="2281650"/>
            <a:ext cx="9696600" cy="38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PERCHÉ I RAGAZZI CI SONO E NOI NON POSSIAMO NON ESSERCI</a:t>
            </a:r>
            <a:endParaRPr sz="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PERCHÉ ABBIAMO QUALCOSA,O MEGLIO QUALCUNO DA ANNUNCIARE</a:t>
            </a:r>
            <a:endParaRPr sz="7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PERCHÉ VOGLIAMO VIVERE ESPERIENZE FRATERNE E COMUNITARIE</a:t>
            </a:r>
            <a:endParaRPr sz="7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PERCHÉ POSSIAMO PRENDERCI DELLE RESPONSABILITÀ</a:t>
            </a:r>
            <a:endParaRPr sz="7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PERCHÉ È UN MODO DIVERSO DI STARE </a:t>
            </a:r>
            <a:endParaRPr sz="21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F8A938"/>
                </a:solidFill>
                <a:latin typeface="Borel"/>
                <a:ea typeface="Borel"/>
                <a:cs typeface="Borel"/>
                <a:sym typeface="Borel"/>
              </a:rPr>
              <a:t>IN QUESTO TEMPO A CUI NON VOGLIAMO RINUNCIARE!!</a:t>
            </a:r>
            <a:endParaRPr sz="700">
              <a:solidFill>
                <a:srgbClr val="F8A938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840" name="Google Shape;840;p43"/>
          <p:cNvSpPr txBox="1"/>
          <p:nvPr/>
        </p:nvSpPr>
        <p:spPr>
          <a:xfrm>
            <a:off x="-209875" y="0"/>
            <a:ext cx="125853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perchè l’oratorio </a:t>
            </a:r>
            <a:endParaRPr sz="9600">
              <a:solidFill>
                <a:srgbClr val="E33D8B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3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ORGANIZZA IL CRE-GREST? </a:t>
            </a:r>
            <a:endParaRPr b="1" sz="4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41" name="Google Shape;841;p43"/>
          <p:cNvSpPr/>
          <p:nvPr/>
        </p:nvSpPr>
        <p:spPr>
          <a:xfrm rot="-279287">
            <a:off x="1012125" y="2990484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42" name="Google Shape;842;p43"/>
          <p:cNvSpPr/>
          <p:nvPr/>
        </p:nvSpPr>
        <p:spPr>
          <a:xfrm rot="324028">
            <a:off x="1086863" y="3725487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43" name="Google Shape;843;p43"/>
          <p:cNvSpPr/>
          <p:nvPr/>
        </p:nvSpPr>
        <p:spPr>
          <a:xfrm rot="690237">
            <a:off x="1789452" y="5605493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44" name="Google Shape;844;p43"/>
          <p:cNvSpPr/>
          <p:nvPr/>
        </p:nvSpPr>
        <p:spPr>
          <a:xfrm rot="608733">
            <a:off x="1944967" y="4480909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845" name="Google Shape;845;p43"/>
          <p:cNvSpPr/>
          <p:nvPr/>
        </p:nvSpPr>
        <p:spPr>
          <a:xfrm rot="-605550">
            <a:off x="1220074" y="2167290"/>
            <a:ext cx="695055" cy="59636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44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51" name="Google Shape;851;p44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7777849" y="3047101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52" name="Google Shape;852;p44" title="Materiale per Diocesi SFUMATURA FUCSIA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682900" y="-393447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853" name="Google Shape;853;p44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3CB2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4" name="Google Shape;854;p44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5" name="Google Shape;855;p44"/>
          <p:cNvSpPr/>
          <p:nvPr/>
        </p:nvSpPr>
        <p:spPr>
          <a:xfrm rot="5213686">
            <a:off x="363379" y="514911"/>
            <a:ext cx="4064969" cy="6082426"/>
          </a:xfrm>
          <a:prstGeom prst="trapezoid">
            <a:avLst>
              <a:gd fmla="val 9855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35325" lIns="35325" spcFirstLastPara="1" rIns="35325" wrap="square" tIns="353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"/>
          </a:p>
        </p:txBody>
      </p:sp>
      <p:sp>
        <p:nvSpPr>
          <p:cNvPr id="856" name="Google Shape;856;p44"/>
          <p:cNvSpPr/>
          <p:nvPr/>
        </p:nvSpPr>
        <p:spPr>
          <a:xfrm rot="5213675">
            <a:off x="543758" y="598520"/>
            <a:ext cx="3715857" cy="5845974"/>
          </a:xfrm>
          <a:prstGeom prst="trapezoid">
            <a:avLst>
              <a:gd fmla="val 9855" name="adj"/>
            </a:avLst>
          </a:prstGeom>
          <a:noFill/>
          <a:ln cap="flat" cmpd="sng" w="333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5325" lIns="35325" spcFirstLastPara="1" rIns="35325" wrap="square" tIns="353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"/>
          </a:p>
        </p:txBody>
      </p:sp>
      <p:sp>
        <p:nvSpPr>
          <p:cNvPr id="857" name="Google Shape;857;p44"/>
          <p:cNvSpPr txBox="1"/>
          <p:nvPr/>
        </p:nvSpPr>
        <p:spPr>
          <a:xfrm>
            <a:off x="5989747" y="1628200"/>
            <a:ext cx="5265000" cy="37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400">
                <a:solidFill>
                  <a:schemeClr val="dk1"/>
                </a:solidFill>
              </a:rPr>
              <a:t>Perché desideriamo siglare con voi un patto educativo in cui impegnarci reciprocamente ad educare i vostri figli in un’alleanza capace di generare relazioni autentiche, occasioni di confronto e di non farvi sentire soli a preoccuparvi e occuparvi del loro diventare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</a:rPr>
              <a:t>«veri uomini, onesti cittadini e bravi cristiani». 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858" name="Google Shape;858;p44"/>
          <p:cNvSpPr txBox="1"/>
          <p:nvPr/>
        </p:nvSpPr>
        <p:spPr>
          <a:xfrm>
            <a:off x="860925" y="2237125"/>
            <a:ext cx="5403600" cy="22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C6D429"/>
                </a:solidFill>
                <a:latin typeface="Niconne"/>
                <a:ea typeface="Niconne"/>
                <a:cs typeface="Niconne"/>
                <a:sym typeface="Niconne"/>
              </a:rPr>
              <a:t>perchè </a:t>
            </a:r>
            <a:endParaRPr sz="9600">
              <a:solidFill>
                <a:srgbClr val="C6D429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VI ABBIAMO </a:t>
            </a:r>
            <a:endParaRPr sz="48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800">
                <a:solidFill>
                  <a:srgbClr val="C6D429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CHIAMATO?</a:t>
            </a:r>
            <a:endParaRPr b="1" sz="4800">
              <a:solidFill>
                <a:srgbClr val="C6D429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0" name="Google Shape;130;p4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-2369951" y="-2521349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4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3025" y="170772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4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4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4"/>
          <p:cNvSpPr txBox="1"/>
          <p:nvPr/>
        </p:nvSpPr>
        <p:spPr>
          <a:xfrm>
            <a:off x="718625" y="889201"/>
            <a:ext cx="10754700" cy="507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0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il tema sarà strutturato in </a:t>
            </a:r>
            <a:endParaRPr sz="30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rgbClr val="E33D8B"/>
                </a:solidFill>
                <a:latin typeface="Lugrasimo"/>
                <a:ea typeface="Lugrasimo"/>
                <a:cs typeface="Lugrasimo"/>
                <a:sym typeface="Lugrasimo"/>
              </a:rPr>
              <a:t>6</a:t>
            </a:r>
            <a:r>
              <a:rPr b="1" lang="it-IT" sz="72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DIMENSIONI</a:t>
            </a:r>
            <a:r>
              <a:rPr b="1" lang="it-IT" sz="44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</a:t>
            </a:r>
            <a:endParaRPr b="1" sz="44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FONDAMENTALI</a:t>
            </a:r>
            <a:endParaRPr b="1" sz="72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0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spiegate nella forma del </a:t>
            </a:r>
            <a:endParaRPr sz="30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72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PERCHÈ</a:t>
            </a:r>
            <a:endParaRPr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E33D8B"/>
                </a:solidFill>
                <a:latin typeface="Lugrasimo"/>
                <a:ea typeface="Lugrasimo"/>
                <a:cs typeface="Lugrasimo"/>
                <a:sym typeface="Lugrasimo"/>
              </a:rPr>
              <a:t>e</a:t>
            </a:r>
            <a:r>
              <a:rPr lang="it-IT" sz="4800">
                <a:solidFill>
                  <a:srgbClr val="E33D8B"/>
                </a:solidFill>
                <a:latin typeface="Lugrasimo"/>
                <a:ea typeface="Lugrasimo"/>
                <a:cs typeface="Lugrasimo"/>
                <a:sym typeface="Lugrasimo"/>
              </a:rPr>
              <a:t> in Compagnia di Pietro</a:t>
            </a:r>
            <a:endParaRPr sz="4800">
              <a:solidFill>
                <a:srgbClr val="E33D8B"/>
              </a:solidFill>
              <a:latin typeface="Lugrasimo"/>
              <a:ea typeface="Lugrasimo"/>
              <a:cs typeface="Lugrasimo"/>
              <a:sym typeface="Lugrasim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p45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64" name="Google Shape;864;p45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7777849" y="3047101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65" name="Google Shape;865;p45" title="Materiale per Diocesi SFUMATURA FUCSIA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682900" y="-393447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866" name="Google Shape;866;p45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3CB2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7" name="Google Shape;867;p45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8" name="Google Shape;868;p45"/>
          <p:cNvSpPr txBox="1"/>
          <p:nvPr/>
        </p:nvSpPr>
        <p:spPr>
          <a:xfrm>
            <a:off x="1258024" y="2054625"/>
            <a:ext cx="4494000" cy="30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È il benvenuto! </a:t>
            </a:r>
            <a:endParaRPr sz="24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Il Cre-Grest è per tutti nella consapevolezza </a:t>
            </a:r>
            <a:endParaRPr sz="24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della sua identità religiosa </a:t>
            </a:r>
            <a:endParaRPr sz="24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 nella costruzione di un dialogo fraterno e fecondo. </a:t>
            </a:r>
            <a:endParaRPr sz="24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9" name="Google Shape;869;p45"/>
          <p:cNvSpPr/>
          <p:nvPr/>
        </p:nvSpPr>
        <p:spPr>
          <a:xfrm rot="5206945">
            <a:off x="7620505" y="116318"/>
            <a:ext cx="4420268" cy="6855065"/>
          </a:xfrm>
          <a:prstGeom prst="trapezoid">
            <a:avLst>
              <a:gd fmla="val 9855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35325" lIns="35325" spcFirstLastPara="1" rIns="35325" wrap="square" tIns="353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"/>
          </a:p>
        </p:txBody>
      </p:sp>
      <p:sp>
        <p:nvSpPr>
          <p:cNvPr id="870" name="Google Shape;870;p45"/>
          <p:cNvSpPr/>
          <p:nvPr/>
        </p:nvSpPr>
        <p:spPr>
          <a:xfrm rot="5206931">
            <a:off x="7816806" y="211642"/>
            <a:ext cx="4040470" cy="6588891"/>
          </a:xfrm>
          <a:prstGeom prst="trapezoid">
            <a:avLst>
              <a:gd fmla="val 9855" name="adj"/>
            </a:avLst>
          </a:prstGeom>
          <a:noFill/>
          <a:ln cap="flat" cmpd="sng" w="333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35325" lIns="35325" spcFirstLastPara="1" rIns="35325" wrap="square" tIns="353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540"/>
          </a:p>
        </p:txBody>
      </p:sp>
      <p:sp>
        <p:nvSpPr>
          <p:cNvPr id="871" name="Google Shape;871;p45"/>
          <p:cNvSpPr txBox="1"/>
          <p:nvPr/>
        </p:nvSpPr>
        <p:spPr>
          <a:xfrm>
            <a:off x="5752150" y="1900000"/>
            <a:ext cx="5403600" cy="328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per chi</a:t>
            </a:r>
            <a:r>
              <a:rPr lang="it-IT" sz="9600">
                <a:solidFill>
                  <a:srgbClr val="E33D8B"/>
                </a:solidFill>
                <a:latin typeface="Niconne"/>
                <a:ea typeface="Niconne"/>
                <a:cs typeface="Niconne"/>
                <a:sym typeface="Niconne"/>
              </a:rPr>
              <a:t> </a:t>
            </a:r>
            <a:endParaRPr sz="9600">
              <a:solidFill>
                <a:srgbClr val="E33D8B"/>
              </a:solidFill>
              <a:latin typeface="Niconne"/>
              <a:ea typeface="Niconne"/>
              <a:cs typeface="Niconne"/>
              <a:sym typeface="Niconne"/>
            </a:endParaRPr>
          </a:p>
          <a:p>
            <a:pPr indent="0" lvl="0" marL="0" rt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800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APPARTENESSE</a:t>
            </a:r>
            <a:endParaRPr sz="48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AD ALTRE</a:t>
            </a:r>
            <a:endParaRPr b="1" sz="48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rt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TRADIZIONI</a:t>
            </a:r>
            <a:br>
              <a:rPr b="1" lang="it-IT" sz="4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</a:br>
            <a:r>
              <a:rPr b="1" lang="it-IT" sz="4800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RELIGIOSE</a:t>
            </a:r>
            <a:endParaRPr b="1" sz="4800">
              <a:solidFill>
                <a:srgbClr val="E33D8B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46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77" name="Google Shape;877;p46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7777849" y="3047101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78" name="Google Shape;878;p46" title="Materiale per Diocesi SFUMATURA FUCSIA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682900" y="-393447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879" name="Google Shape;879;p46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3CB2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0" name="Google Shape;880;p46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1" name="Google Shape;881;p46"/>
          <p:cNvSpPr/>
          <p:nvPr/>
        </p:nvSpPr>
        <p:spPr>
          <a:xfrm rot="-178380">
            <a:off x="1740633" y="1409303"/>
            <a:ext cx="4222483" cy="823718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51425" lIns="51425" spcFirstLastPara="1" rIns="51425" wrap="square" tIns="5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87"/>
          </a:p>
        </p:txBody>
      </p:sp>
      <p:sp>
        <p:nvSpPr>
          <p:cNvPr id="882" name="Google Shape;882;p46"/>
          <p:cNvSpPr txBox="1"/>
          <p:nvPr/>
        </p:nvSpPr>
        <p:spPr>
          <a:xfrm rot="-287785">
            <a:off x="2011625" y="1326023"/>
            <a:ext cx="4441755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CRE-GREST</a:t>
            </a:r>
            <a:endParaRPr sz="60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883" name="Google Shape;883;p46"/>
          <p:cNvSpPr/>
          <p:nvPr/>
        </p:nvSpPr>
        <p:spPr>
          <a:xfrm rot="-194118">
            <a:off x="973141" y="674552"/>
            <a:ext cx="5156218" cy="842252"/>
          </a:xfrm>
          <a:prstGeom prst="rect">
            <a:avLst/>
          </a:prstGeom>
          <a:solidFill>
            <a:srgbClr val="E33D8B"/>
          </a:solidFill>
          <a:ln>
            <a:noFill/>
          </a:ln>
        </p:spPr>
        <p:txBody>
          <a:bodyPr anchorCtr="0" anchor="ctr" bIns="48450" lIns="48450" spcFirstLastPara="1" rIns="48450" wrap="square" tIns="484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42"/>
          </a:p>
        </p:txBody>
      </p:sp>
      <p:sp>
        <p:nvSpPr>
          <p:cNvPr id="884" name="Google Shape;884;p46"/>
          <p:cNvSpPr txBox="1"/>
          <p:nvPr/>
        </p:nvSpPr>
        <p:spPr>
          <a:xfrm rot="-206611">
            <a:off x="1047005" y="650275"/>
            <a:ext cx="5174442" cy="821393"/>
          </a:xfrm>
          <a:prstGeom prst="rect">
            <a:avLst/>
          </a:prstGeom>
          <a:noFill/>
          <a:ln>
            <a:noFill/>
          </a:ln>
        </p:spPr>
        <p:txBody>
          <a:bodyPr anchorCtr="0" anchor="t" bIns="61725" lIns="61725" spcFirstLastPara="1" rIns="61725" wrap="square" tIns="617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4525">
                <a:solidFill>
                  <a:srgbClr val="F8A938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IL PROGRAMMA</a:t>
            </a:r>
            <a:endParaRPr sz="100">
              <a:solidFill>
                <a:srgbClr val="F8A938"/>
              </a:solidFill>
            </a:endParaRPr>
          </a:p>
        </p:txBody>
      </p:sp>
      <p:sp>
        <p:nvSpPr>
          <p:cNvPr id="885" name="Google Shape;885;p46"/>
          <p:cNvSpPr txBox="1"/>
          <p:nvPr/>
        </p:nvSpPr>
        <p:spPr>
          <a:xfrm rot="-199979">
            <a:off x="3885567" y="616888"/>
            <a:ext cx="7234437" cy="9234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[Istruzioni per l’uso]</a:t>
            </a:r>
            <a:endParaRPr b="1"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Se organizziamo 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anche esperienze di CREado,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20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inseriamo anche questo</a:t>
            </a:r>
            <a:endParaRPr sz="1200">
              <a:solidFill>
                <a:schemeClr val="dk1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886" name="Google Shape;886;p46"/>
          <p:cNvSpPr txBox="1"/>
          <p:nvPr/>
        </p:nvSpPr>
        <p:spPr>
          <a:xfrm rot="-287901">
            <a:off x="1233728" y="1156196"/>
            <a:ext cx="1768097" cy="1013986"/>
          </a:xfrm>
          <a:prstGeom prst="rect">
            <a:avLst/>
          </a:prstGeom>
          <a:noFill/>
          <a:ln>
            <a:noFill/>
          </a:ln>
        </p:spPr>
        <p:txBody>
          <a:bodyPr anchorCtr="0" anchor="t" bIns="44750" lIns="89525" spcFirstLastPara="1" rIns="89525" wrap="square" tIns="4475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6000">
                <a:solidFill>
                  <a:schemeClr val="dk1"/>
                </a:solidFill>
                <a:latin typeface="Niconne"/>
                <a:ea typeface="Niconne"/>
                <a:cs typeface="Niconne"/>
                <a:sym typeface="Niconne"/>
              </a:rPr>
              <a:t>del</a:t>
            </a:r>
            <a:endParaRPr sz="6000">
              <a:solidFill>
                <a:schemeClr val="dk1"/>
              </a:solidFill>
              <a:latin typeface="Niconne"/>
              <a:ea typeface="Niconne"/>
              <a:cs typeface="Niconne"/>
              <a:sym typeface="Niconne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p47"/>
          <p:cNvSpPr/>
          <p:nvPr/>
        </p:nvSpPr>
        <p:spPr>
          <a:xfrm>
            <a:off x="-209875" y="-113000"/>
            <a:ext cx="12585300" cy="7087200"/>
          </a:xfrm>
          <a:prstGeom prst="rect">
            <a:avLst/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2" name="Google Shape;892;p47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7777849" y="3047101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47" title="Materiale per Diocesi SFUMATURA FUCSIA8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3682900" y="-393447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894" name="Google Shape;894;p47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3CB28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5" name="Google Shape;895;p47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96" name="Google Shape;896;p47"/>
          <p:cNvGrpSpPr/>
          <p:nvPr/>
        </p:nvGrpSpPr>
        <p:grpSpPr>
          <a:xfrm>
            <a:off x="1488923" y="145142"/>
            <a:ext cx="5545148" cy="2214053"/>
            <a:chOff x="2413747" y="426400"/>
            <a:chExt cx="4372800" cy="1745961"/>
          </a:xfrm>
        </p:grpSpPr>
        <p:sp>
          <p:nvSpPr>
            <p:cNvPr id="897" name="Google Shape;897;p47"/>
            <p:cNvSpPr/>
            <p:nvPr/>
          </p:nvSpPr>
          <p:spPr>
            <a:xfrm rot="-92390">
              <a:off x="4088098" y="1076292"/>
              <a:ext cx="2400267" cy="1062682"/>
            </a:xfrm>
            <a:prstGeom prst="rect">
              <a:avLst/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69400" lIns="69400" spcFirstLastPara="1" rIns="69400" wrap="square" tIns="69400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62">
                <a:solidFill>
                  <a:srgbClr val="C6D429"/>
                </a:solidFill>
              </a:endParaRPr>
            </a:p>
          </p:txBody>
        </p:sp>
        <p:sp>
          <p:nvSpPr>
            <p:cNvPr id="898" name="Google Shape;898;p47"/>
            <p:cNvSpPr txBox="1"/>
            <p:nvPr/>
          </p:nvSpPr>
          <p:spPr>
            <a:xfrm rot="-265480">
              <a:off x="2441965" y="591552"/>
              <a:ext cx="4316364" cy="89219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15925" lIns="115925" spcFirstLastPara="1" rIns="115925" wrap="square" tIns="1159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5828">
                  <a:solidFill>
                    <a:srgbClr val="3CB28D"/>
                  </a:solidFill>
                  <a:latin typeface="Borel"/>
                  <a:ea typeface="Borel"/>
                  <a:cs typeface="Borel"/>
                  <a:sym typeface="Borel"/>
                </a:rPr>
                <a:t>e per voi</a:t>
              </a:r>
              <a:endParaRPr sz="5828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endParaRPr>
            </a:p>
          </p:txBody>
        </p:sp>
        <p:sp>
          <p:nvSpPr>
            <p:cNvPr id="899" name="Google Shape;899;p47"/>
            <p:cNvSpPr txBox="1"/>
            <p:nvPr/>
          </p:nvSpPr>
          <p:spPr>
            <a:xfrm rot="-61534">
              <a:off x="4195971" y="1037820"/>
              <a:ext cx="2296268" cy="11140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20825" lIns="120825" spcFirstLastPara="1" rIns="120825" wrap="square" tIns="1208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7592">
                  <a:solidFill>
                    <a:schemeClr val="lt1"/>
                  </a:solidFill>
                  <a:latin typeface="Black Han Sans"/>
                  <a:ea typeface="Black Han Sans"/>
                  <a:cs typeface="Black Han Sans"/>
                  <a:sym typeface="Black Han Sans"/>
                </a:rPr>
                <a:t>CARE</a:t>
              </a:r>
              <a:endParaRPr sz="7592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endParaRPr>
            </a:p>
          </p:txBody>
        </p:sp>
      </p:grpSp>
      <p:sp>
        <p:nvSpPr>
          <p:cNvPr id="900" name="Google Shape;900;p47"/>
          <p:cNvSpPr txBox="1"/>
          <p:nvPr/>
        </p:nvSpPr>
        <p:spPr>
          <a:xfrm>
            <a:off x="-8903678" y="4008774"/>
            <a:ext cx="1039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1" name="Google Shape;901;p47"/>
          <p:cNvSpPr txBox="1"/>
          <p:nvPr/>
        </p:nvSpPr>
        <p:spPr>
          <a:xfrm>
            <a:off x="821550" y="3603700"/>
            <a:ext cx="105489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3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Tante occasioni per vivere la comunità, </a:t>
            </a:r>
            <a:endParaRPr sz="23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3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a partire dalle serate che organizzeremo </a:t>
            </a:r>
            <a:endParaRPr sz="23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3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durante il mese di Cre-Grest!</a:t>
            </a:r>
            <a:br>
              <a:rPr lang="it-IT" sz="23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</a:br>
            <a:endParaRPr sz="23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3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Venite vestiti comodi e pronti a scatenarvi</a:t>
            </a:r>
            <a:endParaRPr sz="23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3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tra balli e tanti giochi…</a:t>
            </a:r>
            <a:endParaRPr sz="2300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902" name="Google Shape;902;p47" title="Materiale per Diocesi SFUMATURA VERDE SCURO6.png"/>
          <p:cNvPicPr preferRelativeResize="0"/>
          <p:nvPr/>
        </p:nvPicPr>
        <p:blipFill rotWithShape="1">
          <a:blip r:embed="rId5">
            <a:alphaModFix/>
          </a:blip>
          <a:srcRect b="0" l="12832" r="54828" t="0"/>
          <a:stretch/>
        </p:blipFill>
        <p:spPr>
          <a:xfrm rot="-126168">
            <a:off x="839925" y="1112823"/>
            <a:ext cx="1677100" cy="5185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3" name="Google Shape;903;p47" title="Materiale per Diocesi SFUMATURA VERDE SCURO6.png"/>
          <p:cNvPicPr preferRelativeResize="0"/>
          <p:nvPr/>
        </p:nvPicPr>
        <p:blipFill rotWithShape="1">
          <a:blip r:embed="rId5">
            <a:alphaModFix/>
          </a:blip>
          <a:srcRect b="0" l="12832" r="54828" t="0"/>
          <a:stretch/>
        </p:blipFill>
        <p:spPr>
          <a:xfrm rot="10674693">
            <a:off x="9674325" y="770862"/>
            <a:ext cx="1677100" cy="518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4" name="Google Shape;904;p47" title="Materiale per Diocesi SFUMATURA ARANCIO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984575" y="562125"/>
            <a:ext cx="1595827" cy="1595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5" name="Google Shape;905;p47" title="Materiale per Diocesi SFUMATURA ARANCIO3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9000010">
            <a:off x="2172122" y="4930525"/>
            <a:ext cx="1106950" cy="1106950"/>
          </a:xfrm>
          <a:prstGeom prst="rect">
            <a:avLst/>
          </a:prstGeom>
          <a:noFill/>
          <a:ln>
            <a:noFill/>
          </a:ln>
        </p:spPr>
      </p:pic>
      <p:sp>
        <p:nvSpPr>
          <p:cNvPr id="906" name="Google Shape;906;p47"/>
          <p:cNvSpPr txBox="1"/>
          <p:nvPr/>
        </p:nvSpPr>
        <p:spPr>
          <a:xfrm>
            <a:off x="-10235549" y="742013"/>
            <a:ext cx="103926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sp>
        <p:nvSpPr>
          <p:cNvPr id="907" name="Google Shape;907;p47"/>
          <p:cNvSpPr txBox="1"/>
          <p:nvPr/>
        </p:nvSpPr>
        <p:spPr>
          <a:xfrm rot="-265555">
            <a:off x="3751487" y="1495078"/>
            <a:ext cx="5473623" cy="1562332"/>
          </a:xfrm>
          <a:prstGeom prst="rect">
            <a:avLst/>
          </a:prstGeom>
          <a:noFill/>
          <a:ln>
            <a:noFill/>
          </a:ln>
        </p:spPr>
        <p:txBody>
          <a:bodyPr anchorCtr="0" anchor="t" bIns="115925" lIns="115925" spcFirstLastPara="1" rIns="115925" wrap="square" tIns="1159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8628">
                <a:solidFill>
                  <a:srgbClr val="E33D8B"/>
                </a:solidFill>
                <a:latin typeface="Mogra"/>
                <a:ea typeface="Mogra"/>
                <a:cs typeface="Mogra"/>
                <a:sym typeface="Mogra"/>
              </a:rPr>
              <a:t>FAMIGLIE</a:t>
            </a:r>
            <a:endParaRPr sz="8628">
              <a:solidFill>
                <a:srgbClr val="E33D8B"/>
              </a:solidFill>
              <a:latin typeface="Mogra"/>
              <a:ea typeface="Mogra"/>
              <a:cs typeface="Mogra"/>
              <a:sym typeface="Mogra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6" name="Google Shape;916;p48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-2369951" y="-2521349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7" name="Google Shape;917;p48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3025" y="170772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918" name="Google Shape;918;p48"/>
          <p:cNvSpPr/>
          <p:nvPr/>
        </p:nvSpPr>
        <p:spPr>
          <a:xfrm rot="-152288">
            <a:off x="650657" y="219380"/>
            <a:ext cx="11096486" cy="6288792"/>
          </a:xfrm>
          <a:prstGeom prst="rect">
            <a:avLst/>
          </a:prstGeom>
          <a:noFill/>
          <a:ln cap="flat" cmpd="sng" w="38100">
            <a:solidFill>
              <a:srgbClr val="C6D42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9" name="Google Shape;919;p48"/>
          <p:cNvSpPr/>
          <p:nvPr/>
        </p:nvSpPr>
        <p:spPr>
          <a:xfrm rot="-123832">
            <a:off x="828818" y="487003"/>
            <a:ext cx="10504414" cy="586941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920" name="Google Shape;920;p48"/>
          <p:cNvGrpSpPr/>
          <p:nvPr/>
        </p:nvGrpSpPr>
        <p:grpSpPr>
          <a:xfrm>
            <a:off x="853874" y="593664"/>
            <a:ext cx="10454289" cy="4862167"/>
            <a:chOff x="-670960" y="-376212"/>
            <a:chExt cx="12764700" cy="5936712"/>
          </a:xfrm>
        </p:grpSpPr>
        <p:sp>
          <p:nvSpPr>
            <p:cNvPr id="921" name="Google Shape;921;p48"/>
            <p:cNvSpPr/>
            <p:nvPr/>
          </p:nvSpPr>
          <p:spPr>
            <a:xfrm rot="250516">
              <a:off x="3236201" y="3450193"/>
              <a:ext cx="5805708" cy="1774417"/>
            </a:xfrm>
            <a:prstGeom prst="rect">
              <a:avLst/>
            </a:prstGeom>
            <a:solidFill>
              <a:srgbClr val="F8A938"/>
            </a:solidFill>
            <a:ln>
              <a:noFill/>
            </a:ln>
          </p:spPr>
          <p:txBody>
            <a:bodyPr anchorCtr="0" anchor="ctr" bIns="74875" lIns="74875" spcFirstLastPara="1" rIns="74875" wrap="square" tIns="748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46">
                <a:solidFill>
                  <a:srgbClr val="C6D429"/>
                </a:solidFill>
              </a:endParaRPr>
            </a:p>
          </p:txBody>
        </p:sp>
        <p:sp>
          <p:nvSpPr>
            <p:cNvPr id="922" name="Google Shape;922;p48"/>
            <p:cNvSpPr/>
            <p:nvPr/>
          </p:nvSpPr>
          <p:spPr>
            <a:xfrm rot="-193856">
              <a:off x="1587397" y="1977033"/>
              <a:ext cx="7835254" cy="1401739"/>
            </a:xfrm>
            <a:prstGeom prst="rect">
              <a:avLst/>
            </a:prstGeom>
            <a:solidFill>
              <a:srgbClr val="E33D8B"/>
            </a:solidFill>
            <a:ln>
              <a:noFill/>
            </a:ln>
          </p:spPr>
          <p:txBody>
            <a:bodyPr anchorCtr="0" anchor="ctr" bIns="74875" lIns="74875" spcFirstLastPara="1" rIns="74875" wrap="square" tIns="748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146"/>
            </a:p>
          </p:txBody>
        </p:sp>
        <p:sp>
          <p:nvSpPr>
            <p:cNvPr id="923" name="Google Shape;923;p48"/>
            <p:cNvSpPr txBox="1"/>
            <p:nvPr/>
          </p:nvSpPr>
          <p:spPr>
            <a:xfrm rot="-265574">
              <a:off x="-611217" y="108693"/>
              <a:ext cx="12645214" cy="20316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4875" lIns="74875" spcFirstLastPara="1" rIns="74875" wrap="square" tIns="7487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9827">
                  <a:solidFill>
                    <a:srgbClr val="3CB28D"/>
                  </a:solidFill>
                  <a:latin typeface="Borel"/>
                  <a:ea typeface="Borel"/>
                  <a:cs typeface="Borel"/>
                  <a:sym typeface="Borel"/>
                </a:rPr>
                <a:t>Grazie</a:t>
              </a:r>
              <a:endParaRPr sz="9827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endParaRPr>
            </a:p>
          </p:txBody>
        </p:sp>
        <p:sp>
          <p:nvSpPr>
            <p:cNvPr id="924" name="Google Shape;924;p48"/>
            <p:cNvSpPr txBox="1"/>
            <p:nvPr/>
          </p:nvSpPr>
          <p:spPr>
            <a:xfrm rot="-287830">
              <a:off x="1740991" y="1351180"/>
              <a:ext cx="9025617" cy="22235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5150" lIns="130325" spcFirstLastPara="1" rIns="130325" wrap="square" tIns="6515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it-IT" sz="6842">
                  <a:solidFill>
                    <a:srgbClr val="C6D429"/>
                  </a:solidFill>
                  <a:latin typeface="Niconne"/>
                  <a:ea typeface="Niconne"/>
                  <a:cs typeface="Niconne"/>
                  <a:sym typeface="Niconne"/>
                </a:rPr>
                <a:t>della</a:t>
              </a:r>
              <a:r>
                <a:rPr b="1" lang="it-IT" sz="10976">
                  <a:solidFill>
                    <a:srgbClr val="C6D429"/>
                  </a:solidFill>
                  <a:latin typeface="Alumni Sans"/>
                  <a:ea typeface="Alumni Sans"/>
                  <a:cs typeface="Alumni Sans"/>
                  <a:sym typeface="Alumni Sans"/>
                </a:rPr>
                <a:t> </a:t>
              </a:r>
              <a:r>
                <a:rPr b="1" lang="it-IT" sz="8189">
                  <a:solidFill>
                    <a:srgbClr val="C6D429"/>
                  </a:solidFill>
                  <a:latin typeface="Black Han Sans"/>
                  <a:ea typeface="Black Han Sans"/>
                  <a:cs typeface="Black Han Sans"/>
                  <a:sym typeface="Black Han Sans"/>
                </a:rPr>
                <a:t>VOSTRA</a:t>
              </a:r>
              <a:r>
                <a:rPr b="1" lang="it-IT" sz="10976">
                  <a:solidFill>
                    <a:srgbClr val="C6D429"/>
                  </a:solidFill>
                  <a:latin typeface="Alumni Sans"/>
                  <a:ea typeface="Alumni Sans"/>
                  <a:cs typeface="Alumni Sans"/>
                  <a:sym typeface="Alumni Sans"/>
                </a:rPr>
                <a:t> </a:t>
              </a:r>
              <a:endParaRPr sz="5131">
                <a:solidFill>
                  <a:srgbClr val="C6D42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48"/>
            <p:cNvSpPr txBox="1"/>
            <p:nvPr/>
          </p:nvSpPr>
          <p:spPr>
            <a:xfrm rot="280725">
              <a:off x="3403452" y="3470598"/>
              <a:ext cx="5700696" cy="186050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0325" lIns="130325" spcFirstLastPara="1" rIns="130325" wrap="square" tIns="1303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it-IT" sz="8189">
                  <a:solidFill>
                    <a:srgbClr val="E33D8B"/>
                  </a:solidFill>
                  <a:latin typeface="Black Han Sans"/>
                  <a:ea typeface="Black Han Sans"/>
                  <a:cs typeface="Black Han Sans"/>
                  <a:sym typeface="Black Han Sans"/>
                </a:rPr>
                <a:t>FIDUCIA</a:t>
              </a:r>
              <a:endParaRPr sz="8189">
                <a:solidFill>
                  <a:srgbClr val="E33D8B"/>
                </a:solidFill>
                <a:latin typeface="Black Han Sans"/>
                <a:ea typeface="Black Han Sans"/>
                <a:cs typeface="Black Han Sans"/>
                <a:sym typeface="Black Han San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5" title="Materiale per Diocesi SFUMATURA ARANCIO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185940">
            <a:off x="-2369951" y="-2521349"/>
            <a:ext cx="6857998" cy="6857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5" title="Materiale per Diocesi SFUMATURA VERDE SCURO8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03025" y="1707725"/>
            <a:ext cx="8298373" cy="8298373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5"/>
          <p:cNvSpPr/>
          <p:nvPr/>
        </p:nvSpPr>
        <p:spPr>
          <a:xfrm>
            <a:off x="1927258" y="-568081"/>
            <a:ext cx="9068700" cy="7802400"/>
          </a:xfrm>
          <a:prstGeom prst="trapezoid">
            <a:avLst>
              <a:gd fmla="val 13559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5"/>
          <p:cNvSpPr/>
          <p:nvPr/>
        </p:nvSpPr>
        <p:spPr>
          <a:xfrm rot="-136736">
            <a:off x="2195234" y="-406773"/>
            <a:ext cx="8532749" cy="7889895"/>
          </a:xfrm>
          <a:prstGeom prst="trapezoid">
            <a:avLst>
              <a:gd fmla="val 14359" name="adj"/>
            </a:avLst>
          </a:prstGeom>
          <a:noFill/>
          <a:ln cap="flat" cmpd="sng" w="38100">
            <a:solidFill>
              <a:srgbClr val="E33D8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5"/>
          <p:cNvSpPr txBox="1"/>
          <p:nvPr/>
        </p:nvSpPr>
        <p:spPr>
          <a:xfrm>
            <a:off x="2344840" y="908665"/>
            <a:ext cx="8651100" cy="52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500">
                <a:solidFill>
                  <a:schemeClr val="dk1"/>
                </a:solidFill>
                <a:latin typeface="Lugrasimo"/>
                <a:ea typeface="Lugrasimo"/>
                <a:cs typeface="Lugrasimo"/>
                <a:sym typeface="Lugrasimo"/>
              </a:rPr>
              <a:t>il</a:t>
            </a:r>
            <a:r>
              <a:rPr b="1" i="0" lang="it-IT" sz="4900" u="none" cap="none" strike="noStrike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RIPOSO</a:t>
            </a:r>
            <a:endParaRPr sz="900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4500">
                <a:solidFill>
                  <a:schemeClr val="dk1"/>
                </a:solidFill>
                <a:latin typeface="Lugrasimo"/>
                <a:ea typeface="Lugrasimo"/>
                <a:cs typeface="Lugrasimo"/>
                <a:sym typeface="Lugrasimo"/>
              </a:rPr>
              <a:t>la</a:t>
            </a:r>
            <a:r>
              <a:rPr b="1" i="0" lang="it-IT" sz="4900" u="none" cap="none" strike="noStrike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MEMORIA</a:t>
            </a:r>
            <a:endParaRPr b="1" i="0" sz="4900" u="none" cap="none" strike="noStrike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4500">
                <a:solidFill>
                  <a:schemeClr val="dk1"/>
                </a:solidFill>
                <a:latin typeface="Lugrasimo"/>
                <a:ea typeface="Lugrasimo"/>
                <a:cs typeface="Lugrasimo"/>
                <a:sym typeface="Lugrasimo"/>
              </a:rPr>
              <a:t>la</a:t>
            </a:r>
            <a:r>
              <a:rPr b="1" i="0" lang="it-IT" sz="4900" u="none" cap="none" strike="noStrike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MISERICORDIA</a:t>
            </a:r>
            <a:endParaRPr sz="900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4500">
                <a:solidFill>
                  <a:schemeClr val="dk1"/>
                </a:solidFill>
                <a:latin typeface="Lugrasimo"/>
                <a:ea typeface="Lugrasimo"/>
                <a:cs typeface="Lugrasimo"/>
                <a:sym typeface="Lugrasimo"/>
              </a:rPr>
              <a:t>il</a:t>
            </a:r>
            <a:r>
              <a:rPr b="1" i="0" lang="it-IT" sz="4900" u="none" cap="none" strike="noStrike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RADUNO</a:t>
            </a:r>
            <a:endParaRPr sz="900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lang="it-IT" sz="4500">
                <a:solidFill>
                  <a:schemeClr val="dk1"/>
                </a:solidFill>
                <a:latin typeface="Lugrasimo"/>
                <a:ea typeface="Lugrasimo"/>
                <a:cs typeface="Lugrasimo"/>
                <a:sym typeface="Lugrasimo"/>
              </a:rPr>
              <a:t>il</a:t>
            </a:r>
            <a:r>
              <a:rPr b="1" i="0" lang="it-IT" sz="4900" u="none" cap="none" strike="noStrike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RITO</a:t>
            </a:r>
            <a:endParaRPr sz="900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rPr lang="it-IT" sz="4500">
                <a:solidFill>
                  <a:schemeClr val="dk1"/>
                </a:solidFill>
                <a:latin typeface="Lugrasimo"/>
                <a:ea typeface="Lugrasimo"/>
                <a:cs typeface="Lugrasimo"/>
                <a:sym typeface="Lugrasimo"/>
              </a:rPr>
              <a:t>la</a:t>
            </a:r>
            <a:r>
              <a:rPr b="1" i="0" lang="it-IT" sz="4900" u="none" cap="none" strike="noStrike">
                <a:solidFill>
                  <a:schemeClr val="dk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 FESTA</a:t>
            </a:r>
            <a:endParaRPr i="0" sz="4900" u="none" cap="none" strike="noStrike">
              <a:solidFill>
                <a:schemeClr val="dk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pic>
        <p:nvPicPr>
          <p:cNvPr id="144" name="Google Shape;144;p5" title="Materiale per Diocesi VERDE CHIARO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7175" y="1964825"/>
            <a:ext cx="1725850" cy="172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5" title="Materiale per Diocesi VERDE CHIARO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71818">
            <a:off x="9048515" y="5545690"/>
            <a:ext cx="1401471" cy="1401471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5"/>
          <p:cNvSpPr/>
          <p:nvPr/>
        </p:nvSpPr>
        <p:spPr>
          <a:xfrm rot="-279287">
            <a:off x="4275575" y="941909"/>
            <a:ext cx="694992" cy="596259"/>
          </a:xfrm>
          <a:prstGeom prst="trapezoid">
            <a:avLst>
              <a:gd fmla="val 1204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1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147" name="Google Shape;147;p5"/>
          <p:cNvSpPr/>
          <p:nvPr/>
        </p:nvSpPr>
        <p:spPr>
          <a:xfrm rot="324028">
            <a:off x="3938938" y="1838049"/>
            <a:ext cx="694884" cy="596345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2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148" name="Google Shape;148;p5"/>
          <p:cNvSpPr/>
          <p:nvPr/>
        </p:nvSpPr>
        <p:spPr>
          <a:xfrm rot="690237">
            <a:off x="3191052" y="2692006"/>
            <a:ext cx="694961" cy="596353"/>
          </a:xfrm>
          <a:prstGeom prst="trapezoid">
            <a:avLst>
              <a:gd fmla="val 11908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3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149" name="Google Shape;149;p5"/>
          <p:cNvSpPr/>
          <p:nvPr/>
        </p:nvSpPr>
        <p:spPr>
          <a:xfrm rot="608733">
            <a:off x="4210017" y="3595134"/>
            <a:ext cx="694865" cy="596173"/>
          </a:xfrm>
          <a:prstGeom prst="trapezoid">
            <a:avLst>
              <a:gd fmla="val 14134" name="adj"/>
            </a:avLst>
          </a:prstGeom>
          <a:solidFill>
            <a:srgbClr val="E33D8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4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150" name="Google Shape;150;p5"/>
          <p:cNvSpPr/>
          <p:nvPr/>
        </p:nvSpPr>
        <p:spPr>
          <a:xfrm rot="-682670">
            <a:off x="4809708" y="4557364"/>
            <a:ext cx="694958" cy="596409"/>
          </a:xfrm>
          <a:prstGeom prst="trapezoid">
            <a:avLst>
              <a:gd fmla="val 0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5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sp>
        <p:nvSpPr>
          <p:cNvPr id="151" name="Google Shape;151;p5"/>
          <p:cNvSpPr/>
          <p:nvPr/>
        </p:nvSpPr>
        <p:spPr>
          <a:xfrm rot="-473328">
            <a:off x="4527725" y="5365559"/>
            <a:ext cx="695078" cy="596351"/>
          </a:xfrm>
          <a:prstGeom prst="trapezoid">
            <a:avLst>
              <a:gd fmla="val 0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3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6</a:t>
            </a:r>
            <a:endParaRPr sz="43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Google Shape;156;p6"/>
          <p:cNvGrpSpPr/>
          <p:nvPr/>
        </p:nvGrpSpPr>
        <p:grpSpPr>
          <a:xfrm>
            <a:off x="1281779" y="3868691"/>
            <a:ext cx="8988000" cy="5798400"/>
            <a:chOff x="1281779" y="3868691"/>
            <a:chExt cx="8988000" cy="5798400"/>
          </a:xfrm>
        </p:grpSpPr>
        <p:sp>
          <p:nvSpPr>
            <p:cNvPr id="157" name="Google Shape;157;p6"/>
            <p:cNvSpPr/>
            <p:nvPr/>
          </p:nvSpPr>
          <p:spPr>
            <a:xfrm rot="5157744">
              <a:off x="3174623" y="2446300"/>
              <a:ext cx="5202312" cy="8643182"/>
            </a:xfrm>
            <a:prstGeom prst="trapezoid">
              <a:avLst>
                <a:gd fmla="val 21561" name="adj"/>
              </a:avLst>
            </a:prstGeom>
            <a:solidFill>
              <a:srgbClr val="E33D8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6"/>
            <p:cNvSpPr/>
            <p:nvPr/>
          </p:nvSpPr>
          <p:spPr>
            <a:xfrm rot="5342108">
              <a:off x="3464807" y="2809281"/>
              <a:ext cx="4632057" cy="8069350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" name="Google Shape;159;p6"/>
            <p:cNvSpPr/>
            <p:nvPr/>
          </p:nvSpPr>
          <p:spPr>
            <a:xfrm rot="5240753">
              <a:off x="3617080" y="2809283"/>
              <a:ext cx="4632169" cy="8069376"/>
            </a:xfrm>
            <a:prstGeom prst="trapezoid">
              <a:avLst>
                <a:gd fmla="val 18474" name="adj"/>
              </a:avLst>
            </a:prstGeom>
            <a:noFill/>
            <a:ln cap="flat" cmpd="sng" w="28575">
              <a:solidFill>
                <a:srgbClr val="E33D8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0" name="Google Shape;160;p6"/>
          <p:cNvGrpSpPr/>
          <p:nvPr/>
        </p:nvGrpSpPr>
        <p:grpSpPr>
          <a:xfrm>
            <a:off x="7990051" y="1670459"/>
            <a:ext cx="9679200" cy="7223100"/>
            <a:chOff x="7990051" y="1670459"/>
            <a:chExt cx="9679200" cy="7223100"/>
          </a:xfrm>
        </p:grpSpPr>
        <p:sp>
          <p:nvSpPr>
            <p:cNvPr id="161" name="Google Shape;161;p6"/>
            <p:cNvSpPr/>
            <p:nvPr/>
          </p:nvSpPr>
          <p:spPr>
            <a:xfrm rot="4519311">
              <a:off x="10228512" y="960405"/>
              <a:ext cx="5202279" cy="8643208"/>
            </a:xfrm>
            <a:prstGeom prst="trapezoid">
              <a:avLst>
                <a:gd fmla="val 21561" name="adj"/>
              </a:avLst>
            </a:prstGeom>
            <a:solidFill>
              <a:srgbClr val="3CB28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3CB28D"/>
                </a:solidFill>
              </a:endParaRPr>
            </a:p>
          </p:txBody>
        </p:sp>
        <p:sp>
          <p:nvSpPr>
            <p:cNvPr id="162" name="Google Shape;162;p6"/>
            <p:cNvSpPr/>
            <p:nvPr/>
          </p:nvSpPr>
          <p:spPr>
            <a:xfrm rot="4703675">
              <a:off x="10532670" y="1320992"/>
              <a:ext cx="4631893" cy="8069425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" name="Google Shape;163;p6"/>
            <p:cNvSpPr/>
            <p:nvPr/>
          </p:nvSpPr>
          <p:spPr>
            <a:xfrm rot="4502093">
              <a:off x="10684263" y="1198209"/>
              <a:ext cx="4631899" cy="8069281"/>
            </a:xfrm>
            <a:prstGeom prst="trapezoid">
              <a:avLst>
                <a:gd fmla="val 23257" name="adj"/>
              </a:avLst>
            </a:prstGeom>
            <a:noFill/>
            <a:ln cap="flat" cmpd="sng" w="28575">
              <a:solidFill>
                <a:srgbClr val="3CB28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4" name="Google Shape;164;p6"/>
          <p:cNvSpPr/>
          <p:nvPr/>
        </p:nvSpPr>
        <p:spPr>
          <a:xfrm rot="5400000">
            <a:off x="3343075" y="-8274275"/>
            <a:ext cx="5920500" cy="14959800"/>
          </a:xfrm>
          <a:prstGeom prst="trapezoid">
            <a:avLst>
              <a:gd fmla="val 15773" name="adj"/>
            </a:avLst>
          </a:prstGeom>
          <a:solidFill>
            <a:srgbClr val="3CB28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6"/>
          <p:cNvSpPr txBox="1"/>
          <p:nvPr/>
        </p:nvSpPr>
        <p:spPr>
          <a:xfrm>
            <a:off x="2019070" y="5085763"/>
            <a:ext cx="57558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I PESCATORI ERANO SCESI E LAVAVANO LE RETI. </a:t>
            </a:r>
            <a:endParaRPr sz="10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GESÙ SALÌ IN UNA BARCA, CHE ERA DI SIMONE, </a:t>
            </a:r>
            <a:endParaRPr sz="16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6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E LO PREGÒ DI SCOSTARSI UN POCO DA TERRA. </a:t>
            </a:r>
            <a:endParaRPr sz="10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1500">
                <a:solidFill>
                  <a:srgbClr val="E33D8B"/>
                </a:solidFill>
                <a:latin typeface="Borel"/>
                <a:ea typeface="Borel"/>
                <a:cs typeface="Borel"/>
                <a:sym typeface="Borel"/>
              </a:rPr>
              <a:t>(Luca 5, 2-3)</a:t>
            </a:r>
            <a:endParaRPr sz="9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166" name="Google Shape;166;p6"/>
          <p:cNvSpPr txBox="1"/>
          <p:nvPr/>
        </p:nvSpPr>
        <p:spPr>
          <a:xfrm rot="-503370">
            <a:off x="8730713" y="3773744"/>
            <a:ext cx="4638739" cy="9788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SIMBOLO</a:t>
            </a:r>
            <a:endParaRPr sz="28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LA BARCA </a:t>
            </a:r>
            <a:endParaRPr sz="44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167" name="Google Shape;167;p6" title="Materiale per Diocesi SFUMATURA FUCSIA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6015090">
            <a:off x="-3214525" y="-4720244"/>
            <a:ext cx="9005797" cy="9005797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6"/>
          <p:cNvSpPr txBox="1"/>
          <p:nvPr/>
        </p:nvSpPr>
        <p:spPr>
          <a:xfrm>
            <a:off x="0" y="147500"/>
            <a:ext cx="12192000" cy="15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61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i</a:t>
            </a:r>
            <a:r>
              <a:rPr b="1" lang="it-IT" sz="60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l</a:t>
            </a:r>
            <a:r>
              <a:rPr b="1" lang="it-IT" sz="60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 </a:t>
            </a:r>
            <a:r>
              <a:rPr b="1" lang="it-IT" sz="9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RIPOSO</a:t>
            </a:r>
            <a:endParaRPr sz="1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</p:txBody>
      </p:sp>
      <p:pic>
        <p:nvPicPr>
          <p:cNvPr id="169" name="Google Shape;169;p6" title="barca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60375" y="4211713"/>
            <a:ext cx="3041126" cy="304112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6"/>
          <p:cNvSpPr txBox="1"/>
          <p:nvPr/>
        </p:nvSpPr>
        <p:spPr>
          <a:xfrm>
            <a:off x="736302" y="2165863"/>
            <a:ext cx="104649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CI FERMIAMO </a:t>
            </a:r>
            <a:r>
              <a:rPr lang="it-IT" sz="2800">
                <a:solidFill>
                  <a:srgbClr val="3CB28D"/>
                </a:solidFill>
                <a:latin typeface="Mogra"/>
                <a:ea typeface="Mogra"/>
                <a:cs typeface="Mogra"/>
                <a:sym typeface="Mogra"/>
              </a:rPr>
              <a:t>PERCHÉ:</a:t>
            </a:r>
            <a:endParaRPr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i="0" lang="it-IT" sz="2400" u="none" cap="none" strike="noStrike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C’è qualcosa di straordinario che accade</a:t>
            </a:r>
            <a:endParaRPr sz="10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i="0" lang="it-IT" sz="2400" u="none" cap="none" strike="noStrike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Ci accorgiamo che non tutto dipende da noi</a:t>
            </a:r>
            <a:endParaRPr sz="10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i="0" lang="it-IT" sz="2400" u="none" cap="none" strike="noStrike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Contempliamo e godiamo nel </a:t>
            </a:r>
            <a:r>
              <a:rPr i="0" lang="it-IT" sz="2400" u="none" cap="none" strike="noStrike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riposo</a:t>
            </a:r>
            <a:endParaRPr i="0" sz="2400" u="none" cap="none" strike="noStrike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" name="Google Shape;175;g345c394bab6_2_15"/>
          <p:cNvGrpSpPr/>
          <p:nvPr/>
        </p:nvGrpSpPr>
        <p:grpSpPr>
          <a:xfrm>
            <a:off x="526979" y="3850716"/>
            <a:ext cx="8988000" cy="5798400"/>
            <a:chOff x="1281779" y="3868691"/>
            <a:chExt cx="8988000" cy="5798400"/>
          </a:xfrm>
        </p:grpSpPr>
        <p:sp>
          <p:nvSpPr>
            <p:cNvPr id="176" name="Google Shape;176;g345c394bab6_2_15"/>
            <p:cNvSpPr/>
            <p:nvPr/>
          </p:nvSpPr>
          <p:spPr>
            <a:xfrm rot="5157744">
              <a:off x="3174623" y="2446300"/>
              <a:ext cx="5202312" cy="8643182"/>
            </a:xfrm>
            <a:prstGeom prst="trapezoid">
              <a:avLst>
                <a:gd fmla="val 21561" name="adj"/>
              </a:avLst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g345c394bab6_2_15"/>
            <p:cNvSpPr/>
            <p:nvPr/>
          </p:nvSpPr>
          <p:spPr>
            <a:xfrm rot="5342108">
              <a:off x="3464807" y="2809281"/>
              <a:ext cx="4632057" cy="8069350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g345c394bab6_2_15"/>
            <p:cNvSpPr/>
            <p:nvPr/>
          </p:nvSpPr>
          <p:spPr>
            <a:xfrm rot="5240753">
              <a:off x="3617080" y="2809283"/>
              <a:ext cx="4632169" cy="8069376"/>
            </a:xfrm>
            <a:prstGeom prst="trapezoid">
              <a:avLst>
                <a:gd fmla="val 18474" name="adj"/>
              </a:avLst>
            </a:prstGeom>
            <a:noFill/>
            <a:ln cap="flat" cmpd="sng" w="28575">
              <a:solidFill>
                <a:srgbClr val="C6D42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9" name="Google Shape;179;g345c394bab6_2_15"/>
          <p:cNvGrpSpPr/>
          <p:nvPr/>
        </p:nvGrpSpPr>
        <p:grpSpPr>
          <a:xfrm>
            <a:off x="7450901" y="2356709"/>
            <a:ext cx="9679200" cy="7223100"/>
            <a:chOff x="7990051" y="1670459"/>
            <a:chExt cx="9679200" cy="7223100"/>
          </a:xfrm>
        </p:grpSpPr>
        <p:sp>
          <p:nvSpPr>
            <p:cNvPr id="180" name="Google Shape;180;g345c394bab6_2_15"/>
            <p:cNvSpPr/>
            <p:nvPr/>
          </p:nvSpPr>
          <p:spPr>
            <a:xfrm rot="4519311">
              <a:off x="10228512" y="960405"/>
              <a:ext cx="5202279" cy="8643208"/>
            </a:xfrm>
            <a:prstGeom prst="trapezoid">
              <a:avLst>
                <a:gd fmla="val 21561" name="adj"/>
              </a:avLst>
            </a:prstGeom>
            <a:solidFill>
              <a:srgbClr val="F8A93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3CB28D"/>
                </a:solidFill>
              </a:endParaRPr>
            </a:p>
          </p:txBody>
        </p:sp>
        <p:sp>
          <p:nvSpPr>
            <p:cNvPr id="181" name="Google Shape;181;g345c394bab6_2_15"/>
            <p:cNvSpPr/>
            <p:nvPr/>
          </p:nvSpPr>
          <p:spPr>
            <a:xfrm rot="4703675">
              <a:off x="10532670" y="1320992"/>
              <a:ext cx="4631893" cy="8069425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g345c394bab6_2_15"/>
            <p:cNvSpPr/>
            <p:nvPr/>
          </p:nvSpPr>
          <p:spPr>
            <a:xfrm rot="4502093">
              <a:off x="10684263" y="1198209"/>
              <a:ext cx="4631899" cy="8069281"/>
            </a:xfrm>
            <a:prstGeom prst="trapezoid">
              <a:avLst>
                <a:gd fmla="val 23257" name="adj"/>
              </a:avLst>
            </a:prstGeom>
            <a:noFill/>
            <a:ln cap="flat" cmpd="sng" w="28575">
              <a:solidFill>
                <a:srgbClr val="F8A93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83" name="Google Shape;183;g345c394bab6_2_15"/>
          <p:cNvSpPr/>
          <p:nvPr/>
        </p:nvSpPr>
        <p:spPr>
          <a:xfrm rot="5400000">
            <a:off x="3343075" y="-8274275"/>
            <a:ext cx="5920500" cy="14959800"/>
          </a:xfrm>
          <a:prstGeom prst="trapezoid">
            <a:avLst>
              <a:gd fmla="val 15773" name="adj"/>
            </a:avLst>
          </a:prstGeom>
          <a:solidFill>
            <a:srgbClr val="F8A9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g345c394bab6_2_15"/>
          <p:cNvSpPr txBox="1"/>
          <p:nvPr/>
        </p:nvSpPr>
        <p:spPr>
          <a:xfrm>
            <a:off x="1264270" y="5067788"/>
            <a:ext cx="57558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BEATO SEI TU, SIMONE, FIGLIO DI GIONA, PERCHÉ NÉ CARNE NÉ SANGUE, TE LO HANNO RIVELATO, MA IL PADRE MIO CHE È NEI CIELI. E IO DICO A TE: TU SEI PIETRO E SU QUESTA PIETA EDIFICHERÒ LA MIA CHIESA. </a:t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500">
                <a:solidFill>
                  <a:srgbClr val="C6D429"/>
                </a:solidFill>
                <a:latin typeface="Borel"/>
                <a:ea typeface="Borel"/>
                <a:cs typeface="Borel"/>
                <a:sym typeface="Borel"/>
              </a:rPr>
              <a:t>(Matteo 16, 17-18)</a:t>
            </a:r>
            <a:endParaRPr sz="1600">
              <a:solidFill>
                <a:srgbClr val="C6D429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E33D8B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185" name="Google Shape;185;g345c394bab6_2_15"/>
          <p:cNvSpPr txBox="1"/>
          <p:nvPr/>
        </p:nvSpPr>
        <p:spPr>
          <a:xfrm rot="-503370">
            <a:off x="8216763" y="4458142"/>
            <a:ext cx="4638739" cy="1323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28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SIMBOLO</a:t>
            </a:r>
            <a:endParaRPr sz="2800">
              <a:solidFill>
                <a:srgbClr val="F8A938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44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LA PIETRA </a:t>
            </a:r>
            <a:endParaRPr sz="4400">
              <a:solidFill>
                <a:srgbClr val="F8A938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186" name="Google Shape;186;g345c394bab6_2_15" title="Materiale per Diocesi SFUMATURA VERDE CHIARO8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6015090">
            <a:off x="-3214525" y="-4720244"/>
            <a:ext cx="9005797" cy="9005797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g345c394bab6_2_15"/>
          <p:cNvSpPr txBox="1"/>
          <p:nvPr/>
        </p:nvSpPr>
        <p:spPr>
          <a:xfrm>
            <a:off x="0" y="147500"/>
            <a:ext cx="121920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it-IT" sz="61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la</a:t>
            </a:r>
            <a:r>
              <a:rPr b="1" lang="it-IT" sz="60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 </a:t>
            </a:r>
            <a:r>
              <a:rPr b="1" lang="it-IT" sz="9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MEMORIA</a:t>
            </a:r>
            <a:endParaRPr sz="1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100">
              <a:solidFill>
                <a:schemeClr val="lt1"/>
              </a:solidFill>
              <a:latin typeface="Lugrasimo"/>
              <a:ea typeface="Lugrasimo"/>
              <a:cs typeface="Lugrasimo"/>
              <a:sym typeface="Lugrasimo"/>
            </a:endParaRPr>
          </a:p>
        </p:txBody>
      </p:sp>
      <p:pic>
        <p:nvPicPr>
          <p:cNvPr id="188" name="Google Shape;188;g345c394bab6_2_15" title="pietra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29075" y="4628388"/>
            <a:ext cx="3041126" cy="3041126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g345c394bab6_2_15"/>
          <p:cNvSpPr txBox="1"/>
          <p:nvPr/>
        </p:nvSpPr>
        <p:spPr>
          <a:xfrm>
            <a:off x="736302" y="2165863"/>
            <a:ext cx="104649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FACCIAMO MEMORIA </a:t>
            </a:r>
            <a:r>
              <a:rPr lang="it-IT" sz="2800">
                <a:solidFill>
                  <a:srgbClr val="F8A938"/>
                </a:solidFill>
                <a:latin typeface="Mogra"/>
                <a:ea typeface="Mogra"/>
                <a:cs typeface="Mogra"/>
                <a:sym typeface="Mogra"/>
              </a:rPr>
              <a:t>PERCHÉ:</a:t>
            </a:r>
            <a:endParaRPr>
              <a:solidFill>
                <a:srgbClr val="F8A938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Siamo parte di una storia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Riconosciamo luci e ombre della nostra vita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Ci assumiamo la responsabilità di un domani migliore</a:t>
            </a:r>
            <a:endParaRPr sz="4400">
              <a:solidFill>
                <a:srgbClr val="3CB28D"/>
              </a:solidFill>
              <a:latin typeface="Mogra"/>
              <a:ea typeface="Mogra"/>
              <a:cs typeface="Mogra"/>
              <a:sym typeface="Mogr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" name="Google Shape;194;g345c394bab6_2_33"/>
          <p:cNvGrpSpPr/>
          <p:nvPr/>
        </p:nvGrpSpPr>
        <p:grpSpPr>
          <a:xfrm rot="-180568">
            <a:off x="381142" y="3854535"/>
            <a:ext cx="8987812" cy="5798279"/>
            <a:chOff x="1281779" y="3868691"/>
            <a:chExt cx="8988000" cy="5798400"/>
          </a:xfrm>
        </p:grpSpPr>
        <p:sp>
          <p:nvSpPr>
            <p:cNvPr id="195" name="Google Shape;195;g345c394bab6_2_33"/>
            <p:cNvSpPr/>
            <p:nvPr/>
          </p:nvSpPr>
          <p:spPr>
            <a:xfrm rot="5157744">
              <a:off x="3174623" y="2446300"/>
              <a:ext cx="5202312" cy="8643182"/>
            </a:xfrm>
            <a:prstGeom prst="trapezoid">
              <a:avLst>
                <a:gd fmla="val 21561" name="adj"/>
              </a:avLst>
            </a:prstGeom>
            <a:solidFill>
              <a:srgbClr val="3CB28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" name="Google Shape;196;g345c394bab6_2_33"/>
            <p:cNvSpPr/>
            <p:nvPr/>
          </p:nvSpPr>
          <p:spPr>
            <a:xfrm rot="5342108">
              <a:off x="3464807" y="2809281"/>
              <a:ext cx="4632057" cy="8069350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Google Shape;197;g345c394bab6_2_33"/>
            <p:cNvSpPr/>
            <p:nvPr/>
          </p:nvSpPr>
          <p:spPr>
            <a:xfrm rot="5240753">
              <a:off x="3617080" y="2809283"/>
              <a:ext cx="4632169" cy="8069376"/>
            </a:xfrm>
            <a:prstGeom prst="trapezoid">
              <a:avLst>
                <a:gd fmla="val 18474" name="adj"/>
              </a:avLst>
            </a:prstGeom>
            <a:noFill/>
            <a:ln cap="flat" cmpd="sng" w="28575">
              <a:solidFill>
                <a:srgbClr val="3CB28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8" name="Google Shape;198;g345c394bab6_2_33"/>
          <p:cNvGrpSpPr/>
          <p:nvPr/>
        </p:nvGrpSpPr>
        <p:grpSpPr>
          <a:xfrm>
            <a:off x="7450901" y="2356709"/>
            <a:ext cx="9679200" cy="7223100"/>
            <a:chOff x="7990051" y="1670459"/>
            <a:chExt cx="9679200" cy="7223100"/>
          </a:xfrm>
        </p:grpSpPr>
        <p:sp>
          <p:nvSpPr>
            <p:cNvPr id="199" name="Google Shape;199;g345c394bab6_2_33"/>
            <p:cNvSpPr/>
            <p:nvPr/>
          </p:nvSpPr>
          <p:spPr>
            <a:xfrm rot="4519311">
              <a:off x="10228512" y="960405"/>
              <a:ext cx="5202279" cy="8643208"/>
            </a:xfrm>
            <a:prstGeom prst="trapezoid">
              <a:avLst>
                <a:gd fmla="val 21561" name="adj"/>
              </a:avLst>
            </a:prstGeom>
            <a:solidFill>
              <a:srgbClr val="C6D429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3CB28D"/>
                </a:solidFill>
              </a:endParaRPr>
            </a:p>
          </p:txBody>
        </p:sp>
        <p:sp>
          <p:nvSpPr>
            <p:cNvPr id="200" name="Google Shape;200;g345c394bab6_2_33"/>
            <p:cNvSpPr/>
            <p:nvPr/>
          </p:nvSpPr>
          <p:spPr>
            <a:xfrm rot="4703675">
              <a:off x="10532670" y="1320992"/>
              <a:ext cx="4631893" cy="8069425"/>
            </a:xfrm>
            <a:prstGeom prst="trapezoid">
              <a:avLst>
                <a:gd fmla="val 15773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g345c394bab6_2_33"/>
            <p:cNvSpPr/>
            <p:nvPr/>
          </p:nvSpPr>
          <p:spPr>
            <a:xfrm rot="4502093">
              <a:off x="10684263" y="1198209"/>
              <a:ext cx="4631899" cy="8069281"/>
            </a:xfrm>
            <a:prstGeom prst="trapezoid">
              <a:avLst>
                <a:gd fmla="val 23257" name="adj"/>
              </a:avLst>
            </a:prstGeom>
            <a:noFill/>
            <a:ln cap="flat" cmpd="sng" w="28575">
              <a:solidFill>
                <a:srgbClr val="C6D42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02" name="Google Shape;202;g345c394bab6_2_33"/>
          <p:cNvSpPr/>
          <p:nvPr/>
        </p:nvSpPr>
        <p:spPr>
          <a:xfrm rot="5400000">
            <a:off x="3343075" y="-8274275"/>
            <a:ext cx="5920500" cy="14959800"/>
          </a:xfrm>
          <a:prstGeom prst="trapezoid">
            <a:avLst>
              <a:gd fmla="val 15773" name="adj"/>
            </a:avLst>
          </a:prstGeom>
          <a:solidFill>
            <a:srgbClr val="C6D42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345c394bab6_2_33"/>
          <p:cNvSpPr txBox="1"/>
          <p:nvPr/>
        </p:nvSpPr>
        <p:spPr>
          <a:xfrm>
            <a:off x="1100075" y="5067800"/>
            <a:ext cx="6350700" cy="18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PIETRO GLI SI AVVICINÒ E GLI DISSE: «SIGNORE, SE IL MIO FRATELLO COMMETTE COLPE CONTRO DI ME, QUANTE VOLTE DOVRÒ PERDONARGLI? FINO A SETTE VOLTE?». E GESÙ RISPONDE: «NON TI DICO FINO A SETTE VOLTE, MA FINO A SETTANTA VOLTE SETTE». </a:t>
            </a:r>
            <a:endParaRPr sz="16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it-IT" sz="1600">
                <a:solidFill>
                  <a:srgbClr val="3CB28D"/>
                </a:solidFill>
                <a:latin typeface="Borel"/>
                <a:ea typeface="Borel"/>
                <a:cs typeface="Borel"/>
                <a:sym typeface="Borel"/>
              </a:rPr>
              <a:t>(Matteo 18, 21-22) </a:t>
            </a:r>
            <a:endParaRPr sz="16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CB28D"/>
              </a:solidFill>
              <a:latin typeface="Borel"/>
              <a:ea typeface="Borel"/>
              <a:cs typeface="Borel"/>
              <a:sym typeface="Borel"/>
            </a:endParaRPr>
          </a:p>
        </p:txBody>
      </p:sp>
      <p:sp>
        <p:nvSpPr>
          <p:cNvPr id="204" name="Google Shape;204;g345c394bab6_2_33"/>
          <p:cNvSpPr txBox="1"/>
          <p:nvPr/>
        </p:nvSpPr>
        <p:spPr>
          <a:xfrm rot="-503370">
            <a:off x="8256363" y="4455233"/>
            <a:ext cx="4638739" cy="18655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SIMBOLO</a:t>
            </a:r>
            <a:endParaRPr sz="2800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LUCCHETTO</a:t>
            </a:r>
            <a:br>
              <a:rPr lang="it-IT" sz="44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</a:br>
            <a:r>
              <a:rPr lang="it-IT" sz="44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APERTO</a:t>
            </a:r>
            <a:endParaRPr sz="4400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</p:txBody>
      </p:sp>
      <p:pic>
        <p:nvPicPr>
          <p:cNvPr id="205" name="Google Shape;205;g345c394bab6_2_33" title="Materiale per Diocesi SFUMATURA VERDE SCURO8.png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-6015090">
            <a:off x="-3214525" y="-4720244"/>
            <a:ext cx="9005797" cy="9005797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g345c394bab6_2_33"/>
          <p:cNvSpPr txBox="1"/>
          <p:nvPr/>
        </p:nvSpPr>
        <p:spPr>
          <a:xfrm>
            <a:off x="0" y="147500"/>
            <a:ext cx="121920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t-IT" sz="61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la</a:t>
            </a:r>
            <a:r>
              <a:rPr b="1" lang="it-IT" sz="6000">
                <a:solidFill>
                  <a:schemeClr val="lt1"/>
                </a:solidFill>
                <a:latin typeface="Lugrasimo"/>
                <a:ea typeface="Lugrasimo"/>
                <a:cs typeface="Lugrasimo"/>
                <a:sym typeface="Lugrasimo"/>
              </a:rPr>
              <a:t> </a:t>
            </a:r>
            <a:r>
              <a:rPr b="1" lang="it-IT" sz="9200">
                <a:solidFill>
                  <a:schemeClr val="lt1"/>
                </a:solidFill>
                <a:latin typeface="Black Han Sans"/>
                <a:ea typeface="Black Han Sans"/>
                <a:cs typeface="Black Han Sans"/>
                <a:sym typeface="Black Han Sans"/>
              </a:rPr>
              <a:t>RICONCILIAZIONE</a:t>
            </a:r>
            <a:endParaRPr sz="100">
              <a:solidFill>
                <a:schemeClr val="lt1"/>
              </a:solidFill>
              <a:latin typeface="Black Han Sans"/>
              <a:ea typeface="Black Han Sans"/>
              <a:cs typeface="Black Han Sans"/>
              <a:sym typeface="Black Ha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100">
              <a:solidFill>
                <a:schemeClr val="lt1"/>
              </a:solidFill>
              <a:latin typeface="Lugrasimo"/>
              <a:ea typeface="Lugrasimo"/>
              <a:cs typeface="Lugrasimo"/>
              <a:sym typeface="Lugrasimo"/>
            </a:endParaRPr>
          </a:p>
        </p:txBody>
      </p:sp>
      <p:pic>
        <p:nvPicPr>
          <p:cNvPr id="207" name="Google Shape;207;g345c394bab6_2_33" title="lucchetto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14975" y="4447675"/>
            <a:ext cx="3041126" cy="304112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g345c394bab6_2_33"/>
          <p:cNvSpPr txBox="1"/>
          <p:nvPr/>
        </p:nvSpPr>
        <p:spPr>
          <a:xfrm>
            <a:off x="736300" y="1957926"/>
            <a:ext cx="10464900" cy="26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4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CI RICONCILIAMO</a:t>
            </a:r>
            <a:r>
              <a:rPr lang="it-IT" sz="44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 </a:t>
            </a:r>
            <a:r>
              <a:rPr lang="it-IT" sz="2800">
                <a:solidFill>
                  <a:srgbClr val="C6D429"/>
                </a:solidFill>
                <a:latin typeface="Mogra"/>
                <a:ea typeface="Mogra"/>
                <a:cs typeface="Mogra"/>
                <a:sym typeface="Mogra"/>
              </a:rPr>
              <a:t>PERCHÉ:</a:t>
            </a:r>
            <a:endParaRPr>
              <a:solidFill>
                <a:srgbClr val="C6D429"/>
              </a:solidFill>
              <a:latin typeface="Mogra"/>
              <a:ea typeface="Mogra"/>
              <a:cs typeface="Mogra"/>
              <a:sym typeface="Mogra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Siamo amati senza giudizio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Il bene che possiamo fare è più grande del male che abbiamo fatto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orel"/>
              <a:buChar char="●"/>
            </a:pP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Costruiamo un mondo di pace, disinnescando la logica </a:t>
            </a:r>
            <a:b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</a:br>
            <a:r>
              <a:rPr lang="it-IT" sz="2400">
                <a:solidFill>
                  <a:schemeClr val="dk1"/>
                </a:solidFill>
                <a:latin typeface="Borel"/>
                <a:ea typeface="Borel"/>
                <a:cs typeface="Borel"/>
                <a:sym typeface="Borel"/>
              </a:rPr>
              <a:t>della vendetta</a:t>
            </a:r>
            <a:endParaRPr sz="2400">
              <a:solidFill>
                <a:schemeClr val="dk1"/>
              </a:solidFill>
              <a:latin typeface="Borel"/>
              <a:ea typeface="Borel"/>
              <a:cs typeface="Borel"/>
              <a:sym typeface="Bore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2025-03-20T16:32:06Z</dcterms:created>
  <dc:creator>Fede crotti</dc:creator>
</cp:coreProperties>
</file>