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91" r:id="rId2"/>
    <p:sldId id="293" r:id="rId3"/>
    <p:sldId id="256" r:id="rId4"/>
    <p:sldId id="271" r:id="rId5"/>
    <p:sldId id="257" r:id="rId6"/>
    <p:sldId id="260" r:id="rId7"/>
    <p:sldId id="259" r:id="rId8"/>
    <p:sldId id="262" r:id="rId9"/>
    <p:sldId id="295" r:id="rId10"/>
    <p:sldId id="275" r:id="rId11"/>
    <p:sldId id="277" r:id="rId12"/>
    <p:sldId id="282" r:id="rId13"/>
    <p:sldId id="290" r:id="rId14"/>
    <p:sldId id="285" r:id="rId15"/>
    <p:sldId id="263" r:id="rId16"/>
    <p:sldId id="264" r:id="rId17"/>
    <p:sldId id="296" r:id="rId18"/>
    <p:sldId id="267" r:id="rId19"/>
    <p:sldId id="297" r:id="rId20"/>
    <p:sldId id="266" r:id="rId21"/>
    <p:sldId id="268" r:id="rId22"/>
    <p:sldId id="298" r:id="rId23"/>
    <p:sldId id="292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848"/>
    <a:srgbClr val="00EE6C"/>
    <a:srgbClr val="0099CC"/>
    <a:srgbClr val="E4FC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6" autoAdjust="0"/>
    <p:restoredTop sz="94660"/>
  </p:normalViewPr>
  <p:slideViewPr>
    <p:cSldViewPr>
      <p:cViewPr varScale="1">
        <p:scale>
          <a:sx n="84" d="100"/>
          <a:sy n="84" d="100"/>
        </p:scale>
        <p:origin x="-878" y="-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FE491-9170-498D-96AA-7EF55093FA27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5096B-3080-4B22-97B4-EBCE5C4B904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96610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it-IT" smtClean="0"/>
              <a:t>Fare clic sull'icona per inserire un'immagine</a:t>
            </a:r>
            <a:endParaRPr lang="en-US"/>
          </a:p>
        </p:txBody>
      </p:sp>
    </p:spTree>
  </p:cSld>
  <p:clrMapOvr>
    <a:masterClrMapping/>
  </p:clrMapOvr>
  <p:transition spd="slow" advClick="0" advTm="10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768E8CDB-00D9-49B2-9B9C-105B678A0ABF}" type="datetimeFigureOut">
              <a:rPr lang="it-IT" smtClean="0"/>
              <a:pPr/>
              <a:t>04/04/2014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ACB71748-B0FB-40B0-956F-84950AC8D0EF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 advClick="0" advTm="10000">
    <p:wheel spokes="1"/>
  </p:transition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alter\Desktop\Questa%20&#232;%20la%20mia%20casa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611" y="332656"/>
            <a:ext cx="5808645" cy="435648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0791" y="3785588"/>
            <a:ext cx="8748464" cy="3171804"/>
          </a:xfrm>
        </p:spPr>
        <p:txBody>
          <a:bodyPr/>
          <a:lstStyle/>
          <a:p>
            <a:r>
              <a:rPr lang="it-IT" sz="1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PIANO TERRA</a:t>
            </a:r>
            <a:endParaRPr lang="it-IT" sz="1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Questa è la mia ca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668344" y="1484784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2320683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4" presetClass="emph" presetSubtype="0" fill="hold" grpId="1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548" y="404664"/>
            <a:ext cx="8256916" cy="61926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glow rad="101600">
              <a:srgbClr val="002060">
                <a:alpha val="60000"/>
              </a:srgb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58780890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xit" presetSubtype="32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620688"/>
            <a:ext cx="7560840" cy="5670631"/>
          </a:xfrm>
        </p:spPr>
      </p:pic>
      <p:sp>
        <p:nvSpPr>
          <p:cNvPr id="3" name="CasellaDiTesto 2"/>
          <p:cNvSpPr txBox="1"/>
          <p:nvPr/>
        </p:nvSpPr>
        <p:spPr>
          <a:xfrm>
            <a:off x="323528" y="1484784"/>
            <a:ext cx="871296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i="1" dirty="0">
                <a:solidFill>
                  <a:srgbClr val="00EE6C"/>
                </a:solidFill>
              </a:rPr>
              <a:t>Chi </a:t>
            </a:r>
            <a:r>
              <a:rPr lang="it-IT" sz="3200" b="1" i="1" dirty="0" err="1">
                <a:solidFill>
                  <a:srgbClr val="00EE6C"/>
                </a:solidFill>
              </a:rPr>
              <a:t>vole</a:t>
            </a:r>
            <a:r>
              <a:rPr lang="it-IT" sz="3200" b="1" i="1" dirty="0">
                <a:solidFill>
                  <a:srgbClr val="00EE6C"/>
                </a:solidFill>
              </a:rPr>
              <a:t> vedere come l'anima abita nel suo corpo, guardi come esso corpo usa la sua </a:t>
            </a:r>
            <a:r>
              <a:rPr lang="it-IT" sz="3200" b="1" i="1" dirty="0" err="1">
                <a:solidFill>
                  <a:srgbClr val="00EE6C"/>
                </a:solidFill>
              </a:rPr>
              <a:t>cotidiana</a:t>
            </a:r>
            <a:r>
              <a:rPr lang="it-IT" sz="3200" b="1" i="1" dirty="0">
                <a:solidFill>
                  <a:srgbClr val="00EE6C"/>
                </a:solidFill>
              </a:rPr>
              <a:t> abitazione, cioè se quella è </a:t>
            </a:r>
            <a:r>
              <a:rPr lang="it-IT" sz="3200" b="1" i="1" dirty="0" err="1">
                <a:solidFill>
                  <a:srgbClr val="00EE6C"/>
                </a:solidFill>
              </a:rPr>
              <a:t>sanza</a:t>
            </a:r>
            <a:r>
              <a:rPr lang="it-IT" sz="3200" b="1" i="1" dirty="0">
                <a:solidFill>
                  <a:srgbClr val="00EE6C"/>
                </a:solidFill>
              </a:rPr>
              <a:t> ordine e confusa, disordinato e confuso </a:t>
            </a:r>
            <a:r>
              <a:rPr lang="it-IT" sz="3200" b="1" i="1" dirty="0" err="1">
                <a:solidFill>
                  <a:srgbClr val="00EE6C"/>
                </a:solidFill>
              </a:rPr>
              <a:t>fia</a:t>
            </a:r>
            <a:r>
              <a:rPr lang="it-IT" sz="3200" b="1" i="1" dirty="0">
                <a:solidFill>
                  <a:srgbClr val="00EE6C"/>
                </a:solidFill>
              </a:rPr>
              <a:t> il corpo tenuto dalla su' anima.</a:t>
            </a:r>
          </a:p>
          <a:p>
            <a:r>
              <a:rPr lang="it-IT" sz="2400" b="1" dirty="0"/>
              <a:t>Leonardo da Vinci</a:t>
            </a:r>
            <a:r>
              <a:rPr lang="it-IT" sz="2400" dirty="0"/>
              <a:t>, </a:t>
            </a:r>
            <a:r>
              <a:rPr lang="it-IT" sz="2400" i="1" dirty="0"/>
              <a:t>Codice Atlantico</a:t>
            </a:r>
            <a:r>
              <a:rPr lang="it-IT" sz="2400" dirty="0"/>
              <a:t>, 1478-1518</a:t>
            </a:r>
          </a:p>
          <a:p>
            <a:endParaRPr lang="it-IT" dirty="0"/>
          </a:p>
        </p:txBody>
      </p:sp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29919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26000">
        <p14:prism/>
      </p:transition>
    </mc:Choice>
    <mc:Fallback>
      <p:transition spd="slow" advClick="0" advTm="2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4" presetClass="exit" presetSubtype="10" fill="hold" grpId="1" nodeType="after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6632"/>
            <a:ext cx="6954706" cy="4968552"/>
          </a:xfrm>
        </p:spPr>
      </p:pic>
      <p:pic>
        <p:nvPicPr>
          <p:cNvPr id="3" name="Segnaposto contenuto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7409" y="1772817"/>
            <a:ext cx="6790306" cy="5085184"/>
          </a:xfrm>
          <a:prstGeom prst="rect">
            <a:avLst/>
          </a:prstGeom>
        </p:spPr>
      </p:pic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49505744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88889E-6 3.33333E-6 L 0.1158 0.152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7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5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4.07407E-6 L -0.12604 -0.104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-525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908720"/>
            <a:ext cx="4266474" cy="56886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Segnaposto contenuto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605890"/>
            <a:ext cx="5292914" cy="35431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3000000">
              <a:rot lat="21538250" lon="1528090" rev="36219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53779458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4523" y="186033"/>
            <a:ext cx="5819725" cy="4107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/>
          <p:cNvSpPr txBox="1"/>
          <p:nvPr/>
        </p:nvSpPr>
        <p:spPr>
          <a:xfrm>
            <a:off x="179512" y="4293096"/>
            <a:ext cx="936104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00EE6C"/>
                </a:solidFill>
              </a:rPr>
              <a:t>Questa è la vera natura della casa: il luogo della pace; il rifugio non soltanto da ogni torto, ma anche da ogni paura, dubbio e discordia.</a:t>
            </a:r>
          </a:p>
          <a:p>
            <a:r>
              <a:rPr lang="it-IT" b="1" dirty="0"/>
              <a:t>John </a:t>
            </a:r>
            <a:r>
              <a:rPr lang="it-IT" b="1" dirty="0" err="1"/>
              <a:t>Ruskin</a:t>
            </a:r>
            <a:r>
              <a:rPr lang="it-IT" dirty="0"/>
              <a:t>, </a:t>
            </a:r>
            <a:r>
              <a:rPr lang="it-IT" i="1" dirty="0"/>
              <a:t>Sesamo e gigli</a:t>
            </a:r>
            <a:r>
              <a:rPr lang="it-IT" dirty="0"/>
              <a:t>, 1865</a:t>
            </a:r>
          </a:p>
          <a:p>
            <a:endParaRPr lang="it-IT" dirty="0"/>
          </a:p>
        </p:txBody>
      </p:sp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762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2" presetID="53" presetClass="exit" presetSubtype="32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3476" y="422754"/>
            <a:ext cx="5208724" cy="35103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CasellaDiTesto 2"/>
          <p:cNvSpPr txBox="1"/>
          <p:nvPr/>
        </p:nvSpPr>
        <p:spPr>
          <a:xfrm>
            <a:off x="648722" y="4503311"/>
            <a:ext cx="806489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casa è il vostro corpo più grande. Vive nel sole e si addormenta nella quiete della notte; e non è senza sogni.</a:t>
            </a:r>
          </a:p>
          <a:p>
            <a:r>
              <a:rPr lang="it-I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Kahlil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Gibran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it-IT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profeta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1923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200" y="764704"/>
            <a:ext cx="6444208" cy="4829793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3" name="CasellaDiTesto 2"/>
          <p:cNvSpPr txBox="1"/>
          <p:nvPr/>
        </p:nvSpPr>
        <p:spPr>
          <a:xfrm>
            <a:off x="251520" y="1060889"/>
            <a:ext cx="8568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E4FC04"/>
                </a:solidFill>
              </a:rPr>
              <a:t>La </a:t>
            </a:r>
            <a:r>
              <a:rPr lang="it-IT" sz="2400" b="1" dirty="0">
                <a:solidFill>
                  <a:srgbClr val="E4FC04"/>
                </a:solidFill>
              </a:rPr>
              <a:t>Chiesa è tale perché è lo spazio, la casa in cui ci viene annunciata tutta intera la fede, in cui la salvezza che ci ha portato Cristo viene offerta a tutti</a:t>
            </a:r>
            <a:r>
              <a:rPr lang="it-IT" sz="2400" b="1" dirty="0" smtClean="0">
                <a:solidFill>
                  <a:srgbClr val="E4FC04"/>
                </a:solidFill>
              </a:rPr>
              <a:t>.</a:t>
            </a:r>
          </a:p>
          <a:p>
            <a:pPr algn="r"/>
            <a:r>
              <a:rPr lang="it-IT" sz="2400" b="1" dirty="0">
                <a:solidFill>
                  <a:srgbClr val="00EE6C"/>
                </a:solidFill>
              </a:rPr>
              <a:t>Papa Francesco</a:t>
            </a:r>
          </a:p>
          <a:p>
            <a:pPr algn="r"/>
            <a:endParaRPr lang="it-IT" sz="2400" b="1" dirty="0" smtClean="0">
              <a:solidFill>
                <a:srgbClr val="00EE6C"/>
              </a:solidFill>
            </a:endParaRPr>
          </a:p>
          <a:p>
            <a:pPr algn="r"/>
            <a:endParaRPr lang="it-IT" sz="2400" b="1" dirty="0">
              <a:solidFill>
                <a:srgbClr val="00EE6C"/>
              </a:solidFill>
            </a:endParaRPr>
          </a:p>
          <a:p>
            <a:pPr algn="just"/>
            <a:r>
              <a:rPr lang="it-IT" sz="2400" b="1" dirty="0">
                <a:solidFill>
                  <a:srgbClr val="E4FC04"/>
                </a:solidFill>
              </a:rPr>
              <a:t>U</a:t>
            </a:r>
            <a:r>
              <a:rPr lang="it-IT" sz="2400" b="1" dirty="0" smtClean="0">
                <a:solidFill>
                  <a:srgbClr val="E4FC04"/>
                </a:solidFill>
              </a:rPr>
              <a:t>na Chiesa, un </a:t>
            </a:r>
            <a:r>
              <a:rPr lang="it-IT" sz="2400" b="1" dirty="0">
                <a:solidFill>
                  <a:srgbClr val="E4FC04"/>
                </a:solidFill>
              </a:rPr>
              <a:t>edificio in cui Dio e l'uomo vogliono incontrarsi; una casa che ci riunisce, in cui si è attratti verso Dio, ed essere insieme con Dio ci unisce reciprocamente. </a:t>
            </a:r>
            <a:endParaRPr lang="it-IT" sz="2400" b="1" dirty="0" smtClean="0">
              <a:solidFill>
                <a:srgbClr val="E4FC04"/>
              </a:solidFill>
            </a:endParaRPr>
          </a:p>
          <a:p>
            <a:pPr algn="just"/>
            <a:endParaRPr lang="it-IT" sz="2400" b="1" dirty="0">
              <a:solidFill>
                <a:srgbClr val="E4FC04"/>
              </a:solidFill>
            </a:endParaRPr>
          </a:p>
          <a:p>
            <a:pPr algn="r"/>
            <a:r>
              <a:rPr lang="it-IT" sz="2400" b="1" dirty="0" smtClean="0">
                <a:solidFill>
                  <a:srgbClr val="00EE6C"/>
                </a:solidFill>
              </a:rPr>
              <a:t>Papa Benedetto XVI</a:t>
            </a:r>
            <a:endParaRPr lang="it-IT" sz="2400" b="1" dirty="0">
              <a:solidFill>
                <a:srgbClr val="00EE6C"/>
              </a:solidFill>
            </a:endParaRPr>
          </a:p>
        </p:txBody>
      </p:sp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20000">
        <p:blinds dir="vert"/>
      </p:transition>
    </mc:Choice>
    <mc:Fallback>
      <p:transition spd="slow" advClick="0" advTm="2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8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1753" y="404664"/>
            <a:ext cx="9036496" cy="1961188"/>
          </a:xfrm>
        </p:spPr>
        <p:txBody>
          <a:bodyPr/>
          <a:lstStyle/>
          <a:p>
            <a:r>
              <a:rPr lang="it-IT" sz="3600" b="1" i="1" dirty="0"/>
              <a:t>“Zaccheo scendi subito perché oggi mi devo fermare a casa tua”.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1" y="2420888"/>
            <a:ext cx="5191257" cy="3888432"/>
          </a:xfrm>
          <a:prstGeom prst="rect">
            <a:avLst/>
          </a:prstGeom>
          <a:ln w="38100" cap="sq">
            <a:solidFill>
              <a:schemeClr val="bg1">
                <a:lumMod val="85000"/>
                <a:lumOff val="1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8315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10000">
        <p14:prism isContent="1" isInverted="1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1" y="0"/>
            <a:ext cx="5652120" cy="443711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-36512" y="498152"/>
            <a:ext cx="38661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/>
              <a:t>Le volpi hanno le loro tane e gli uccelli del cielo i loro </a:t>
            </a:r>
            <a:r>
              <a:rPr lang="it-IT" sz="4400" b="1" dirty="0" smtClean="0"/>
              <a:t>nidi,</a:t>
            </a:r>
            <a:endParaRPr lang="it-IT" sz="44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-36512" y="4505052"/>
            <a:ext cx="9252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 il Figlio dell’uomo non ha dove posare il capo</a:t>
            </a:r>
          </a:p>
          <a:p>
            <a:endParaRPr lang="it-IT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352928" cy="5345564"/>
          </a:xfrm>
        </p:spPr>
        <p:txBody>
          <a:bodyPr/>
          <a:lstStyle/>
          <a:p>
            <a:r>
              <a:rPr lang="it-IT" sz="4400" b="1" i="1" dirty="0">
                <a:solidFill>
                  <a:srgbClr val="00EE6C"/>
                </a:solidFill>
              </a:rPr>
              <a:t>La felicità spesso si insinua attraverso una porta che non sapevate di aver lasciato aperta.</a:t>
            </a:r>
            <a:r>
              <a:rPr lang="it-IT" sz="4400" b="1" dirty="0">
                <a:solidFill>
                  <a:srgbClr val="00EE6C"/>
                </a:solidFill>
              </a:rPr>
              <a:t/>
            </a:r>
            <a:br>
              <a:rPr lang="it-IT" sz="4400" b="1" dirty="0">
                <a:solidFill>
                  <a:srgbClr val="00EE6C"/>
                </a:solidFill>
              </a:rPr>
            </a:br>
            <a:r>
              <a:rPr lang="it-IT" sz="2800" b="1" dirty="0"/>
              <a:t>John Barrymore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pic>
        <p:nvPicPr>
          <p:cNvPr id="3" name="Immagine 2" descr="Pianoterra_Logo_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5795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9000">
        <p:fade/>
      </p:transition>
    </mc:Choice>
    <mc:Fallback>
      <p:transition spd="med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67544" y="476672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venne </a:t>
            </a:r>
            <a:r>
              <a:rPr lang="it-IT" sz="6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ad abitare in mezzo a </a:t>
            </a:r>
            <a:r>
              <a:rPr lang="it-IT" sz="6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noi</a:t>
            </a:r>
            <a:endParaRPr lang="it-IT" sz="6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  <a:p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764488"/>
            <a:ext cx="5688632" cy="425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25499192"/>
      </p:ext>
    </p:extLst>
  </p:cSld>
  <p:clrMapOvr>
    <a:masterClrMapping/>
  </p:clrMapOvr>
  <p:transition spd="slow" advClick="0" advTm="1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40568" y="116632"/>
            <a:ext cx="511854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26636">
            <a:off x="3894078" y="-24827"/>
            <a:ext cx="5139921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 advTm="10000">
        <p14:switch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619672" y="502215"/>
            <a:ext cx="432048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i="1" dirty="0">
                <a:solidFill>
                  <a:srgbClr val="00EE6C"/>
                </a:solidFill>
              </a:rPr>
              <a:t>Le chiavi ingombrano e si possono smarrire. Meglio avere chi ti apre la porta, possibilmente con un sorriso.</a:t>
            </a:r>
          </a:p>
          <a:p>
            <a:r>
              <a:rPr lang="it-IT" sz="2000" b="1" dirty="0"/>
              <a:t>Dino </a:t>
            </a:r>
            <a:r>
              <a:rPr lang="it-IT" sz="2000" b="1" dirty="0" err="1"/>
              <a:t>Basili</a:t>
            </a:r>
            <a:r>
              <a:rPr lang="it-IT" sz="2000" dirty="0"/>
              <a:t>, </a:t>
            </a:r>
            <a:r>
              <a:rPr lang="it-IT" sz="2000" i="1" dirty="0"/>
              <a:t>Tagliar corto</a:t>
            </a:r>
            <a:r>
              <a:rPr lang="it-IT" sz="2000" dirty="0"/>
              <a:t>, 1987</a:t>
            </a:r>
          </a:p>
          <a:p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992441"/>
            <a:ext cx="3359041" cy="21791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Immagine 3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692696"/>
            <a:ext cx="7668663" cy="554816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773185" cy="5688632"/>
          </a:xfrm>
        </p:spPr>
        <p:txBody>
          <a:bodyPr/>
          <a:lstStyle/>
          <a:p>
            <a:r>
              <a:rPr lang="it-IT" sz="3600" b="1" i="1" dirty="0">
                <a:solidFill>
                  <a:srgbClr val="001848"/>
                </a:solidFill>
              </a:rPr>
              <a:t>Quando un figlio o un amico è uscito dalla tua casa sbattendo la porta, non richiamarlo, ma vai alla porta, riaprila e lasciala aperta.</a:t>
            </a:r>
            <a:r>
              <a:rPr lang="it-IT" sz="3600" b="1" i="1" dirty="0">
                <a:solidFill>
                  <a:srgbClr val="002060"/>
                </a:solidFill>
              </a:rPr>
              <a:t/>
            </a:r>
            <a:br>
              <a:rPr lang="it-IT" sz="3600" b="1" i="1" dirty="0">
                <a:solidFill>
                  <a:srgbClr val="002060"/>
                </a:solidFill>
              </a:rPr>
            </a:br>
            <a:r>
              <a:rPr lang="it-IT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Giorgio </a:t>
            </a:r>
            <a:r>
              <a:rPr lang="it-IT" sz="2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Colarizi</a:t>
            </a:r>
            <a:r>
              <a:rPr lang="it-IT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</a:t>
            </a:r>
            <a:r>
              <a:rPr lang="it-IT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it-IT" sz="24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Zibaldone aforistico</a:t>
            </a:r>
            <a:r>
              <a:rPr lang="it-IT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2001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85447061"/>
      </p:ext>
    </p:extLst>
  </p:cSld>
  <p:clrMapOvr>
    <a:masterClrMapping/>
  </p:clrMapOvr>
  <p:transition spd="slow" advClick="0" advTm="1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9" presetClass="emph" presetSubtype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50" r="4840" b="6550"/>
          <a:stretch/>
        </p:blipFill>
        <p:spPr>
          <a:xfrm>
            <a:off x="1584000" y="836712"/>
            <a:ext cx="6192000" cy="4968000"/>
          </a:xfrm>
        </p:spPr>
      </p:pic>
      <p:pic>
        <p:nvPicPr>
          <p:cNvPr id="3" name="Segnaposto contenuto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58"/>
          <a:stretch/>
        </p:blipFill>
        <p:spPr>
          <a:xfrm>
            <a:off x="4716016" y="2971665"/>
            <a:ext cx="2016224" cy="2689583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51520" y="335558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0099CC"/>
                </a:solidFill>
              </a:rPr>
              <a:t>CHE TIPO DI PORTA SONO?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032448" y="5736158"/>
            <a:ext cx="5111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0099CC"/>
                </a:solidFill>
              </a:rPr>
              <a:t>CHE TIPO DI PORTA VORREI ESSERE?</a:t>
            </a:r>
            <a:endParaRPr lang="it-IT" sz="3200" b="1" dirty="0">
              <a:solidFill>
                <a:srgbClr val="0099CC"/>
              </a:solidFill>
            </a:endParaRPr>
          </a:p>
        </p:txBody>
      </p:sp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24664343"/>
      </p:ext>
    </p:extLst>
  </p:cSld>
  <p:clrMapOvr>
    <a:masterClrMapping/>
  </p:clrMapOvr>
  <p:transition spd="slow"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0.12604 -0.11898 " pathEditMode="relative" rAng="0" ptsTypes="AA">
                                      <p:cBhvr>
                                        <p:cTn id="12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-59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5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1576">
            <a:off x="4000992" y="2989819"/>
            <a:ext cx="4888932" cy="30485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48107">
            <a:off x="216736" y="352092"/>
            <a:ext cx="4688108" cy="3516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7069546"/>
      </p:ext>
    </p:extLst>
  </p:cSld>
  <p:clrMapOvr>
    <a:masterClrMapping/>
  </p:clrMapOvr>
  <p:transition spd="slow" advClick="0" advTm="7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32656"/>
            <a:ext cx="5832648" cy="4509552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51520" y="4996914"/>
            <a:ext cx="87849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00EE6C"/>
                </a:solidFill>
              </a:rPr>
              <a:t>Con la sapienza si costruisce la casa e con la prudenza la si rende salda.</a:t>
            </a:r>
          </a:p>
          <a:p>
            <a:r>
              <a:rPr lang="it-IT" sz="2400" b="1" dirty="0"/>
              <a:t>Libro dei Proverbi</a:t>
            </a:r>
            <a:r>
              <a:rPr lang="it-IT" sz="2400" i="1" dirty="0"/>
              <a:t>, Antico Testamento,</a:t>
            </a:r>
            <a:r>
              <a:rPr lang="it-IT" sz="2400" dirty="0"/>
              <a:t> V secolo </a:t>
            </a:r>
            <a:r>
              <a:rPr lang="it-IT" sz="2400" dirty="0" smtClean="0"/>
              <a:t>a.C.</a:t>
            </a:r>
            <a:endParaRPr lang="it-IT" sz="2400" dirty="0"/>
          </a:p>
          <a:p>
            <a:endParaRPr lang="it-IT" dirty="0"/>
          </a:p>
        </p:txBody>
      </p:sp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65914635"/>
      </p:ext>
    </p:extLst>
  </p:cSld>
  <p:clrMapOvr>
    <a:masterClrMapping/>
  </p:clrMapOvr>
  <p:transition spd="slow" advClick="0" advTm="1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114854"/>
            <a:ext cx="5688632" cy="42664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2" name="CasellaDiTesto 1"/>
          <p:cNvSpPr txBox="1"/>
          <p:nvPr/>
        </p:nvSpPr>
        <p:spPr>
          <a:xfrm>
            <a:off x="649274" y="548680"/>
            <a:ext cx="84249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00EE6C"/>
                </a:solidFill>
              </a:rPr>
              <a:t>Non avere nella tua casa nulla che tu non sappia utile, o che non creda bello.</a:t>
            </a:r>
          </a:p>
          <a:p>
            <a:r>
              <a:rPr lang="it-IT" sz="2400" b="1" dirty="0"/>
              <a:t>William </a:t>
            </a:r>
            <a:r>
              <a:rPr lang="it-IT" sz="2400" b="1" dirty="0" err="1"/>
              <a:t>Morris</a:t>
            </a:r>
            <a:r>
              <a:rPr lang="it-IT" sz="2400" dirty="0"/>
              <a:t>, </a:t>
            </a:r>
            <a:r>
              <a:rPr lang="it-IT" sz="2400" i="1" dirty="0"/>
              <a:t>La bellezza della vita</a:t>
            </a:r>
            <a:r>
              <a:rPr lang="it-IT" sz="2400" dirty="0"/>
              <a:t>, 1880</a:t>
            </a:r>
          </a:p>
          <a:p>
            <a:endParaRPr lang="it-IT" dirty="0"/>
          </a:p>
        </p:txBody>
      </p:sp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83510955"/>
      </p:ext>
    </p:extLst>
  </p:cSld>
  <p:clrMapOvr>
    <a:masterClrMapping/>
  </p:clrMapOvr>
  <p:transition spd="slow" advClick="0" advTm="1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ntr" presetSubtype="4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016224"/>
            <a:ext cx="6080356" cy="378904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51520" y="747861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00EE6C"/>
                </a:solidFill>
              </a:rPr>
              <a:t>Un uomo percorre il mondo intero in cerca di ciò che gli serve e torna a casa per trovarlo</a:t>
            </a:r>
            <a:r>
              <a:rPr lang="it-IT" sz="2800" b="1" i="1" dirty="0" smtClean="0">
                <a:solidFill>
                  <a:srgbClr val="00EE6C"/>
                </a:solidFill>
              </a:rPr>
              <a:t>.</a:t>
            </a:r>
            <a:endParaRPr lang="it-IT" sz="2800" b="1" i="1" dirty="0">
              <a:solidFill>
                <a:srgbClr val="00EE6C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39750" y="2376170"/>
            <a:ext cx="224401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George </a:t>
            </a:r>
            <a:r>
              <a:rPr lang="it-IT" sz="2400" b="1" dirty="0" err="1"/>
              <a:t>Augustus</a:t>
            </a:r>
            <a:r>
              <a:rPr lang="it-IT" sz="2400" b="1" dirty="0"/>
              <a:t> Moore</a:t>
            </a:r>
            <a:r>
              <a:rPr lang="it-IT" sz="2400" dirty="0"/>
              <a:t>, </a:t>
            </a:r>
            <a:endParaRPr lang="it-IT" sz="2400" dirty="0" smtClean="0"/>
          </a:p>
          <a:p>
            <a:r>
              <a:rPr lang="it-IT" sz="2400" i="1" dirty="0" smtClean="0"/>
              <a:t>Il </a:t>
            </a:r>
            <a:r>
              <a:rPr lang="it-IT" sz="2400" i="1" dirty="0"/>
              <a:t>torrente </a:t>
            </a:r>
            <a:r>
              <a:rPr lang="it-IT" sz="2400" i="1" dirty="0" err="1"/>
              <a:t>Kerith</a:t>
            </a:r>
            <a:r>
              <a:rPr lang="it-IT" sz="2400" dirty="0"/>
              <a:t>, 1916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p:transition spd="slow" advClick="0" advTm="11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1052736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i="1" dirty="0" smtClean="0">
                <a:solidFill>
                  <a:srgbClr val="00EE6C"/>
                </a:solidFill>
              </a:rPr>
              <a:t>Casa dolce casa…</a:t>
            </a:r>
            <a:endParaRPr lang="it-IT" sz="4400" b="1" i="1" dirty="0">
              <a:solidFill>
                <a:srgbClr val="00EE6C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57867"/>
            <a:ext cx="4841564" cy="36311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512" b="12430"/>
          <a:stretch/>
        </p:blipFill>
        <p:spPr>
          <a:xfrm>
            <a:off x="226431" y="3212976"/>
            <a:ext cx="5713721" cy="3501008"/>
          </a:xfrm>
          <a:prstGeom prst="rect">
            <a:avLst/>
          </a:prstGeom>
          <a:ln w="190500" cap="sq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 advTm="10000">
        <p14:honeycomb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169" y="620688"/>
            <a:ext cx="8022271" cy="53285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CasellaDiTesto 1"/>
          <p:cNvSpPr txBox="1"/>
          <p:nvPr/>
        </p:nvSpPr>
        <p:spPr>
          <a:xfrm>
            <a:off x="243492" y="2700789"/>
            <a:ext cx="90364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EE6C"/>
                </a:solidFill>
              </a:rPr>
              <a:t>La casa è l'uomo, </a:t>
            </a:r>
            <a:r>
              <a:rPr lang="it-IT" sz="2800" b="1" i="1" dirty="0" err="1">
                <a:solidFill>
                  <a:srgbClr val="00EE6C"/>
                </a:solidFill>
              </a:rPr>
              <a:t>tel</a:t>
            </a:r>
            <a:r>
              <a:rPr lang="it-IT" sz="2800" b="1" i="1" dirty="0">
                <a:solidFill>
                  <a:srgbClr val="00EE6C"/>
                </a:solidFill>
              </a:rPr>
              <a:t> le </a:t>
            </a:r>
            <a:r>
              <a:rPr lang="it-IT" sz="2800" b="1" i="1" dirty="0" err="1">
                <a:solidFill>
                  <a:srgbClr val="00EE6C"/>
                </a:solidFill>
              </a:rPr>
              <a:t>logis</a:t>
            </a:r>
            <a:r>
              <a:rPr lang="it-IT" sz="2800" b="1" i="1" dirty="0">
                <a:solidFill>
                  <a:srgbClr val="00EE6C"/>
                </a:solidFill>
              </a:rPr>
              <a:t>, </a:t>
            </a:r>
            <a:r>
              <a:rPr lang="it-IT" sz="2800" b="1" i="1" dirty="0" err="1">
                <a:solidFill>
                  <a:srgbClr val="00EE6C"/>
                </a:solidFill>
              </a:rPr>
              <a:t>tel</a:t>
            </a:r>
            <a:r>
              <a:rPr lang="it-IT" sz="2800" b="1" i="1" dirty="0">
                <a:solidFill>
                  <a:srgbClr val="00EE6C"/>
                </a:solidFill>
              </a:rPr>
              <a:t> le maître</a:t>
            </a:r>
            <a:r>
              <a:rPr lang="it-IT" sz="2800" b="1" dirty="0">
                <a:solidFill>
                  <a:srgbClr val="00EE6C"/>
                </a:solidFill>
              </a:rPr>
              <a:t>; ovvero "dimmi come abiti e ti dirò chi sei".</a:t>
            </a:r>
          </a:p>
          <a:p>
            <a:r>
              <a:rPr lang="it-IT" sz="2400" b="1" dirty="0"/>
              <a:t>Mario </a:t>
            </a:r>
            <a:r>
              <a:rPr lang="it-IT" sz="2400" b="1" dirty="0" err="1"/>
              <a:t>Praz</a:t>
            </a:r>
            <a:r>
              <a:rPr lang="it-IT" sz="2400" dirty="0"/>
              <a:t>, </a:t>
            </a:r>
            <a:r>
              <a:rPr lang="it-IT" sz="2400" i="1" dirty="0"/>
              <a:t>La filosofia dell'arredamento</a:t>
            </a:r>
            <a:r>
              <a:rPr lang="it-IT" sz="2400" dirty="0"/>
              <a:t>, 1945</a:t>
            </a:r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6" name="Immagine 5" descr="Pianoterra_Logo_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7450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Click="0" advTm="16000">
        <p14:flash/>
      </p:transition>
    </mc:Choice>
    <mc:Fallback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xit" presetSubtype="0" fill="hold" grpId="2" nodeType="after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contenuto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375612">
            <a:off x="5794" y="15509"/>
            <a:ext cx="5105844" cy="4052888"/>
          </a:xfrm>
          <a:effectLst>
            <a:softEdge rad="317500"/>
          </a:effectLst>
        </p:spPr>
      </p:pic>
      <p:pic>
        <p:nvPicPr>
          <p:cNvPr id="3" name="Segnaposto contenuto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3256946"/>
            <a:ext cx="4645896" cy="348442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Segnaposto contenuto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31375">
            <a:off x="4765071" y="748968"/>
            <a:ext cx="4629085" cy="32403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Immagine 4" descr="Pianoterra_Logo_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44408" y="44624"/>
            <a:ext cx="857734" cy="69269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57314588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TC102455610[[fn=Autunno]]</Template>
  <TotalTime>370</TotalTime>
  <Words>386</Words>
  <Application>Microsoft Office PowerPoint</Application>
  <PresentationFormat>Presentazione su schermo (4:3)</PresentationFormat>
  <Paragraphs>34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Autumn</vt:lpstr>
      <vt:lpstr>PIANO TERRA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“Zaccheo scendi subito perché oggi mi devo fermare a casa tua”. </vt:lpstr>
      <vt:lpstr>Diapositiva 18</vt:lpstr>
      <vt:lpstr>La felicità spesso si insinua attraverso una porta che non sapevate di aver lasciato aperta. John Barrymore </vt:lpstr>
      <vt:lpstr>Diapositiva 20</vt:lpstr>
      <vt:lpstr>Diapositiva 21</vt:lpstr>
      <vt:lpstr>Quando un figlio o un amico è uscito dalla tua casa sbattendo la porta, non richiamarlo, ma vai alla porta, riaprila e lasciala aperta. Giorgio Colarizi, Zibaldone aforistico, 2001 </vt:lpstr>
      <vt:lpstr>Diapositiva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Walter Bosis</dc:creator>
  <cp:lastModifiedBy>Walter</cp:lastModifiedBy>
  <cp:revision>51</cp:revision>
  <dcterms:created xsi:type="dcterms:W3CDTF">2013-11-21T22:59:56Z</dcterms:created>
  <dcterms:modified xsi:type="dcterms:W3CDTF">2014-04-04T20:45:08Z</dcterms:modified>
</cp:coreProperties>
</file>